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13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14.xml" ContentType="application/vnd.openxmlformats-officedocument.presentationml.notesSl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notesSlides/notesSlide15.xml" ContentType="application/vnd.openxmlformats-officedocument.presentationml.notesSlide+xml"/>
  <Override PartName="/ppt/theme/themeOverride5.xml" ContentType="application/vnd.openxmlformats-officedocument.themeOverride+xml"/>
  <Override PartName="/ppt/notesSlides/notesSlide16.xml" ContentType="application/vnd.openxmlformats-officedocument.presentationml.notesSlide+xml"/>
  <Override PartName="/ppt/theme/themeOverride6.xml" ContentType="application/vnd.openxmlformats-officedocument.themeOverr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6" r:id="rId1"/>
  </p:sldMasterIdLst>
  <p:notesMasterIdLst>
    <p:notesMasterId r:id="rId41"/>
  </p:notesMasterIdLst>
  <p:sldIdLst>
    <p:sldId id="256" r:id="rId2"/>
    <p:sldId id="373" r:id="rId3"/>
    <p:sldId id="257" r:id="rId4"/>
    <p:sldId id="259" r:id="rId5"/>
    <p:sldId id="258" r:id="rId6"/>
    <p:sldId id="260" r:id="rId7"/>
    <p:sldId id="261" r:id="rId8"/>
    <p:sldId id="263" r:id="rId9"/>
    <p:sldId id="264" r:id="rId10"/>
    <p:sldId id="265" r:id="rId11"/>
    <p:sldId id="268" r:id="rId12"/>
    <p:sldId id="267" r:id="rId13"/>
    <p:sldId id="266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360" r:id="rId25"/>
    <p:sldId id="369" r:id="rId26"/>
    <p:sldId id="361" r:id="rId27"/>
    <p:sldId id="362" r:id="rId28"/>
    <p:sldId id="363" r:id="rId29"/>
    <p:sldId id="364" r:id="rId30"/>
    <p:sldId id="365" r:id="rId31"/>
    <p:sldId id="367" r:id="rId32"/>
    <p:sldId id="366" r:id="rId33"/>
    <p:sldId id="289" r:id="rId34"/>
    <p:sldId id="353" r:id="rId35"/>
    <p:sldId id="370" r:id="rId36"/>
    <p:sldId id="357" r:id="rId37"/>
    <p:sldId id="358" r:id="rId38"/>
    <p:sldId id="372" r:id="rId39"/>
    <p:sldId id="371" r:id="rId4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70"/>
    <p:restoredTop sz="82553"/>
  </p:normalViewPr>
  <p:slideViewPr>
    <p:cSldViewPr snapToGrid="0">
      <p:cViewPr>
        <p:scale>
          <a:sx n="76" d="100"/>
          <a:sy n="76" d="100"/>
        </p:scale>
        <p:origin x="424" y="6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A5808E-3D8A-CC4F-B1B1-B9888AA70669}" type="datetimeFigureOut">
              <a:rPr lang="en-US" smtClean="0"/>
              <a:t>2/2/25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8CEE3A-D27B-9940-8CF4-6B8C8B0246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1179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onlinelibrary.wiley.com/action/doSearch?ContribAuthorRaw=Williams%2C+Samuel" TargetMode="External"/><Relationship Id="rId3" Type="http://schemas.openxmlformats.org/officeDocument/2006/relationships/hyperlink" Target="https://onlinelibrary.wiley.com/action/doSearch?ContribAuthorRaw=Nguyen%2C+Tan" TargetMode="External"/><Relationship Id="rId7" Type="http://schemas.openxmlformats.org/officeDocument/2006/relationships/hyperlink" Target="https://onlinelibrary.wiley.com/action/doSearch?ContribAuthorRaw=Wright%2C+Nicholas+J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onlinelibrary.wiley.com/action/doSearch?ContribAuthorRaw=Doerfler%2C+Douglas" TargetMode="External"/><Relationship Id="rId5" Type="http://schemas.openxmlformats.org/officeDocument/2006/relationships/hyperlink" Target="https://onlinelibrary.wiley.com/action/doSearch?ContribAuthorRaw=Siracusa%2C+Marco" TargetMode="External"/><Relationship Id="rId4" Type="http://schemas.openxmlformats.org/officeDocument/2006/relationships/hyperlink" Target="https://onlinelibrary.wiley.com/action/doSearch?ContribAuthorRaw=MacLean%2C+Colin" TargetMode="External"/><Relationship Id="rId9" Type="http://schemas.openxmlformats.org/officeDocument/2006/relationships/hyperlink" Target="https://doi.org/10.1002/cpe.6570" TargetMode="Externa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arxiv.org/search/cs?searchtype=author&amp;query=Gomez,+A+N" TargetMode="External"/><Relationship Id="rId3" Type="http://schemas.openxmlformats.org/officeDocument/2006/relationships/hyperlink" Target="https://arxiv.org/search/cs?searchtype=author&amp;query=Vaswani,+A" TargetMode="External"/><Relationship Id="rId7" Type="http://schemas.openxmlformats.org/officeDocument/2006/relationships/hyperlink" Target="https://arxiv.org/search/cs?searchtype=author&amp;query=Jones,+L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arxiv.org/search/cs?searchtype=author&amp;query=Uszkoreit,+J" TargetMode="External"/><Relationship Id="rId5" Type="http://schemas.openxmlformats.org/officeDocument/2006/relationships/hyperlink" Target="https://arxiv.org/search/cs?searchtype=author&amp;query=Parmar,+N" TargetMode="External"/><Relationship Id="rId10" Type="http://schemas.openxmlformats.org/officeDocument/2006/relationships/hyperlink" Target="https://arxiv.org/search/cs?searchtype=author&amp;query=Polosukhin,+I" TargetMode="External"/><Relationship Id="rId4" Type="http://schemas.openxmlformats.org/officeDocument/2006/relationships/hyperlink" Target="https://arxiv.org/search/cs?searchtype=author&amp;query=Shazeer,+N" TargetMode="External"/><Relationship Id="rId9" Type="http://schemas.openxmlformats.org/officeDocument/2006/relationships/hyperlink" Target="https://arxiv.org/search/cs?searchtype=author&amp;query=Kaiser,+L" TargetMode="Externa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Tatina</a:t>
            </a:r>
            <a:r>
              <a:rPr lang="en-US" dirty="0"/>
              <a:t> Bilbao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8CEE3A-D27B-9940-8CF4-6B8C8B02461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0636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www.cantorsparadise.org</a:t>
            </a:r>
            <a:r>
              <a:rPr lang="en-US" dirty="0"/>
              <a:t>/the-johnson-lindenstrauss-lemma-3058a123c6c/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8CEE3A-D27B-9940-8CF4-6B8C8B02461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907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www.geeksforgeeks.org</a:t>
            </a:r>
            <a:r>
              <a:rPr lang="en-US" dirty="0"/>
              <a:t>/types-of-keys-in-relational-model-candidate-super-primary-alternate-and-foreign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8CEE3A-D27B-9940-8CF4-6B8C8B02461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8870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8CEE3A-D27B-9940-8CF4-6B8C8B02461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7848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2e622e48c1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12e622e48c1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26361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35e97824d2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135e97824d2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1356e34a65f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1356e34a65f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237378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34859c9b19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134859c9b19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24434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>
          <a:extLst>
            <a:ext uri="{FF2B5EF4-FFF2-40B4-BE49-F238E27FC236}">
              <a16:creationId xmlns:a16="http://schemas.microsoft.com/office/drawing/2014/main" id="{DB12C4F7-CA16-B142-CA8C-8729D7D7EB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12e622e48c1_0_18:notes">
            <a:extLst>
              <a:ext uri="{FF2B5EF4-FFF2-40B4-BE49-F238E27FC236}">
                <a16:creationId xmlns:a16="http://schemas.microsoft.com/office/drawing/2014/main" id="{7120B574-72D3-8D35-8AA6-8E48EA244B8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12e622e48c1_0_18:notes">
            <a:extLst>
              <a:ext uri="{FF2B5EF4-FFF2-40B4-BE49-F238E27FC236}">
                <a16:creationId xmlns:a16="http://schemas.microsoft.com/office/drawing/2014/main" id="{BA051657-09BD-6AB2-ACD6-98C22A32932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63262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D97E72-74C6-6DDF-B0B1-261B8F007A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8376B0B-7362-3F23-4E82-09DE4FF759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304E254-B797-888E-8892-464680DCCD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 Representational Abstraction</a:t>
            </a:r>
          </a:p>
          <a:p>
            <a:r>
              <a:rPr lang="en-US" dirty="0"/>
              <a:t>https://</a:t>
            </a:r>
            <a:r>
              <a:rPr lang="en-US" dirty="0" err="1"/>
              <a:t>www.cs.utexas.edu</a:t>
            </a:r>
            <a:r>
              <a:rPr lang="en-US" dirty="0"/>
              <a:t>/~EWD/ewd03xx/EWD393.PDF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ACDABC-9CFD-288E-00A2-D2A5D6935C1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8CEE3A-D27B-9940-8CF4-6B8C8B02461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2648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 Representational Abstraction</a:t>
            </a:r>
          </a:p>
          <a:p>
            <a:r>
              <a:rPr lang="en-US" dirty="0"/>
              <a:t>https://</a:t>
            </a:r>
            <a:r>
              <a:rPr lang="en-US" dirty="0" err="1"/>
              <a:t>www.cs.utexas.edu</a:t>
            </a:r>
            <a:r>
              <a:rPr lang="en-US" dirty="0"/>
              <a:t>/~EWD/ewd03xx/EWD393.PDF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8CEE3A-D27B-9940-8CF4-6B8C8B02461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3525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8CEE3A-D27B-9940-8CF4-6B8C8B02461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2708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nxtgen.com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/World-of-CPU-GPU-&amp;-FPGA-Simplified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World of CPU GPU &amp; FPGA, Simplified!</a:t>
            </a:r>
          </a:p>
          <a:p>
            <a:pPr latinLnBrk="1"/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Rajesh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Dangi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/ October 29th, 2019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FPGA-based HPC accelerators: An evaluation on performance and energy efficiency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Tan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Nguyen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Colin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MacLean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Marco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Siracusa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/>
              </a:rPr>
              <a:t>Douglas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/>
              </a:rPr>
              <a:t>Doerfler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/>
              </a:rPr>
              <a:t>Nicholas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/>
              </a:rPr>
              <a:t> J.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/>
              </a:rPr>
              <a:t>Wright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8"/>
              </a:rPr>
              <a:t>Samuel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8"/>
              </a:rPr>
              <a:t> Williams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First published: 22 August 2021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9"/>
              </a:rPr>
              <a:t>https://doi.org/10.1002/cpe.6570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ECBC3E-9213-714C-977F-EAB13A4343E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22186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 from: https://</a:t>
            </a:r>
            <a:r>
              <a:rPr lang="en-US" dirty="0" err="1"/>
              <a:t>danielmiessler.com</a:t>
            </a:r>
            <a:r>
              <a:rPr lang="en-US" dirty="0"/>
              <a:t>/blog/big-o-notation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8CEE3A-D27B-9940-8CF4-6B8C8B02461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0994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blog.dailydoseofds.com</a:t>
            </a:r>
            <a:r>
              <a:rPr lang="en-US" dirty="0"/>
              <a:t>/p/a-comprehensive-</a:t>
            </a:r>
            <a:r>
              <a:rPr lang="en-US" dirty="0" err="1"/>
              <a:t>numpy</a:t>
            </a:r>
            <a:r>
              <a:rPr lang="en-US" dirty="0"/>
              <a:t>-cheat-sheet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8CEE3A-D27B-9940-8CF4-6B8C8B02461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1782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lnSpc>
                <a:spcPts val="2099"/>
              </a:lnSpc>
              <a:spcAft>
                <a:spcPts val="900"/>
              </a:spcAft>
            </a:pPr>
            <a:r>
              <a:rPr lang="en-US" b="1" i="0" dirty="0">
                <a:solidFill>
                  <a:srgbClr val="000000"/>
                </a:solidFill>
                <a:effectLst/>
                <a:latin typeface="Lucida Grande" panose="020B0600040502020204" pitchFamily="34" charset="0"/>
              </a:rPr>
              <a:t>Attention Is All You Need</a:t>
            </a:r>
          </a:p>
          <a:p>
            <a:pPr algn="l">
              <a:lnSpc>
                <a:spcPts val="18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Lucida Grande" panose="020B0600040502020204" pitchFamily="34" charset="0"/>
                <a:hlinkClick r:id="rId3"/>
              </a:rPr>
              <a:t>Ashish Vaswani</a:t>
            </a:r>
            <a:r>
              <a:rPr lang="en-US" b="0" i="0" dirty="0">
                <a:solidFill>
                  <a:srgbClr val="000000"/>
                </a:solidFill>
                <a:effectLst/>
                <a:latin typeface="Lucida Grande" panose="020B0600040502020204" pitchFamily="34" charset="0"/>
              </a:rPr>
              <a:t>, 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Lucida Grande" panose="020B0600040502020204" pitchFamily="34" charset="0"/>
                <a:hlinkClick r:id="rId4"/>
              </a:rPr>
              <a:t>Noam Shazeer</a:t>
            </a:r>
            <a:r>
              <a:rPr lang="en-US" b="0" i="0" dirty="0">
                <a:solidFill>
                  <a:srgbClr val="000000"/>
                </a:solidFill>
                <a:effectLst/>
                <a:latin typeface="Lucida Grande" panose="020B0600040502020204" pitchFamily="34" charset="0"/>
              </a:rPr>
              <a:t>, 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Lucida Grande" panose="020B0600040502020204" pitchFamily="34" charset="0"/>
                <a:hlinkClick r:id="rId5"/>
              </a:rPr>
              <a:t>Niki Parmar</a:t>
            </a:r>
            <a:r>
              <a:rPr lang="en-US" b="0" i="0" dirty="0">
                <a:solidFill>
                  <a:srgbClr val="000000"/>
                </a:solidFill>
                <a:effectLst/>
                <a:latin typeface="Lucida Grande" panose="020B0600040502020204" pitchFamily="34" charset="0"/>
              </a:rPr>
              <a:t>, 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Lucida Grande" panose="020B0600040502020204" pitchFamily="34" charset="0"/>
                <a:hlinkClick r:id="rId6"/>
              </a:rPr>
              <a:t>Jakob Uszkoreit</a:t>
            </a:r>
            <a:r>
              <a:rPr lang="en-US" b="0" i="0" dirty="0">
                <a:solidFill>
                  <a:srgbClr val="000000"/>
                </a:solidFill>
                <a:effectLst/>
                <a:latin typeface="Lucida Grande" panose="020B0600040502020204" pitchFamily="34" charset="0"/>
              </a:rPr>
              <a:t>, 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Lucida Grande" panose="020B0600040502020204" pitchFamily="34" charset="0"/>
                <a:hlinkClick r:id="rId7"/>
              </a:rPr>
              <a:t>Llion Jones</a:t>
            </a:r>
            <a:r>
              <a:rPr lang="en-US" b="0" i="0" dirty="0">
                <a:solidFill>
                  <a:srgbClr val="000000"/>
                </a:solidFill>
                <a:effectLst/>
                <a:latin typeface="Lucida Grande" panose="020B0600040502020204" pitchFamily="34" charset="0"/>
              </a:rPr>
              <a:t>, 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Lucida Grande" panose="020B0600040502020204" pitchFamily="34" charset="0"/>
                <a:hlinkClick r:id="rId8"/>
              </a:rPr>
              <a:t>Aidan N. Gomez</a:t>
            </a:r>
            <a:r>
              <a:rPr lang="en-US" b="0" i="0" dirty="0">
                <a:solidFill>
                  <a:srgbClr val="000000"/>
                </a:solidFill>
                <a:effectLst/>
                <a:latin typeface="Lucida Grande" panose="020B0600040502020204" pitchFamily="34" charset="0"/>
              </a:rPr>
              <a:t>, 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Lucida Grande" panose="020B0600040502020204" pitchFamily="34" charset="0"/>
                <a:hlinkClick r:id="rId9"/>
              </a:rPr>
              <a:t>Lukasz Kaiser</a:t>
            </a:r>
            <a:r>
              <a:rPr lang="en-US" b="0" i="0" dirty="0">
                <a:solidFill>
                  <a:srgbClr val="000000"/>
                </a:solidFill>
                <a:effectLst/>
                <a:latin typeface="Lucida Grande" panose="020B0600040502020204" pitchFamily="34" charset="0"/>
              </a:rPr>
              <a:t>, 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Lucida Grande" panose="020B0600040502020204" pitchFamily="34" charset="0"/>
                <a:hlinkClick r:id="rId10"/>
              </a:rPr>
              <a:t>Illia Polosukhin</a:t>
            </a:r>
            <a:endParaRPr lang="en-US" b="0" i="0" dirty="0">
              <a:solidFill>
                <a:srgbClr val="000000"/>
              </a:solidFill>
              <a:effectLst/>
              <a:latin typeface="Lucida Grande" panose="020B0600040502020204" pitchFamily="34" charset="0"/>
            </a:endParaRPr>
          </a:p>
          <a:p>
            <a:r>
              <a:rPr lang="en-US" dirty="0"/>
              <a:t>https://</a:t>
            </a:r>
            <a:r>
              <a:rPr lang="en-US" dirty="0" err="1"/>
              <a:t>arxiv.org</a:t>
            </a:r>
            <a:r>
              <a:rPr lang="en-US" dirty="0"/>
              <a:t>/abs/1706.03762, 2017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8CEE3A-D27B-9940-8CF4-6B8C8B02461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1198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isaacphysics.org</a:t>
            </a:r>
            <a:r>
              <a:rPr lang="en-US" dirty="0"/>
              <a:t>/concepts/matrices_linear_transformations3d</a:t>
            </a:r>
          </a:p>
          <a:p>
            <a:endParaRPr lang="en-US" dirty="0"/>
          </a:p>
          <a:p>
            <a:r>
              <a:rPr lang="en-US" dirty="0"/>
              <a:t>Answer n*m*min(</a:t>
            </a:r>
            <a:r>
              <a:rPr lang="en-US" dirty="0" err="1"/>
              <a:t>m,m</a:t>
            </a:r>
            <a:r>
              <a:rPr lang="en-US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8CEE3A-D27B-9940-8CF4-6B8C8B02461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6606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3ADE0-B4DE-CA43-A791-4C595EA9C457}" type="datetimeFigureOut">
              <a:rPr lang="en-US" smtClean="0"/>
              <a:t>2/2/25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DAE9A-49C3-E941-8A25-D85687E980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8685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3ADE0-B4DE-CA43-A791-4C595EA9C457}" type="datetimeFigureOut">
              <a:rPr lang="en-US" smtClean="0"/>
              <a:t>2/2/25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DAE9A-49C3-E941-8A25-D85687E980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9727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3ADE0-B4DE-CA43-A791-4C595EA9C457}" type="datetimeFigureOut">
              <a:rPr lang="en-US" smtClean="0"/>
              <a:t>2/2/25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DAE9A-49C3-E941-8A25-D85687E980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8897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bg>
      <p:bgPr>
        <a:solidFill>
          <a:schemeClr val="dk2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4"/>
          <p:cNvSpPr txBox="1">
            <a:spLocks noGrp="1"/>
          </p:cNvSpPr>
          <p:nvPr>
            <p:ph type="title"/>
          </p:nvPr>
        </p:nvSpPr>
        <p:spPr>
          <a:xfrm>
            <a:off x="1092200" y="1127467"/>
            <a:ext cx="10007600" cy="127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endParaRPr/>
          </a:p>
        </p:txBody>
      </p:sp>
      <p:sp>
        <p:nvSpPr>
          <p:cNvPr id="54" name="Google Shape;54;p4"/>
          <p:cNvSpPr txBox="1">
            <a:spLocks noGrp="1"/>
          </p:cNvSpPr>
          <p:nvPr>
            <p:ph type="body" idx="1"/>
          </p:nvPr>
        </p:nvSpPr>
        <p:spPr>
          <a:xfrm>
            <a:off x="1092200" y="2654300"/>
            <a:ext cx="10007600" cy="326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14856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1219170" lvl="1" indent="-397923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828754" lvl="2" indent="-397923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2438339" lvl="3" indent="-397923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3047924" lvl="4" indent="-397923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3657509" lvl="5" indent="-397923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4267093" lvl="6" indent="-397923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4876678" lvl="7" indent="-397923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5486263" lvl="8" indent="-397923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4"/>
          <p:cNvSpPr txBox="1">
            <a:spLocks noGrp="1"/>
          </p:cNvSpPr>
          <p:nvPr>
            <p:ph type="sldNum" idx="12"/>
          </p:nvPr>
        </p:nvSpPr>
        <p:spPr>
          <a:xfrm>
            <a:off x="11187645" y="6058224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342973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3ADE0-B4DE-CA43-A791-4C595EA9C457}" type="datetimeFigureOut">
              <a:rPr lang="en-US" smtClean="0"/>
              <a:t>2/2/25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DAE9A-49C3-E941-8A25-D85687E980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0345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3ADE0-B4DE-CA43-A791-4C595EA9C457}" type="datetimeFigureOut">
              <a:rPr lang="en-US" smtClean="0"/>
              <a:t>2/2/25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DAE9A-49C3-E941-8A25-D85687E980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457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3ADE0-B4DE-CA43-A791-4C595EA9C457}" type="datetimeFigureOut">
              <a:rPr lang="en-US" smtClean="0"/>
              <a:t>2/2/25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DAE9A-49C3-E941-8A25-D85687E980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86760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3ADE0-B4DE-CA43-A791-4C595EA9C457}" type="datetimeFigureOut">
              <a:rPr lang="en-US" smtClean="0"/>
              <a:t>2/2/25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DAE9A-49C3-E941-8A25-D85687E980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0258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3ADE0-B4DE-CA43-A791-4C595EA9C457}" type="datetimeFigureOut">
              <a:rPr lang="en-US" smtClean="0"/>
              <a:t>2/2/25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DAE9A-49C3-E941-8A25-D85687E980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0269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3ADE0-B4DE-CA43-A791-4C595EA9C457}" type="datetimeFigureOut">
              <a:rPr lang="en-US" smtClean="0"/>
              <a:t>2/2/25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DAE9A-49C3-E941-8A25-D85687E980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9973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3ADE0-B4DE-CA43-A791-4C595EA9C457}" type="datetimeFigureOut">
              <a:rPr lang="en-US" smtClean="0"/>
              <a:t>2/2/25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DAE9A-49C3-E941-8A25-D85687E980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4642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3ADE0-B4DE-CA43-A791-4C595EA9C457}" type="datetimeFigureOut">
              <a:rPr lang="en-US" smtClean="0"/>
              <a:t>2/2/25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DAE9A-49C3-E941-8A25-D85687E980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735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823ADE0-B4DE-CA43-A791-4C595EA9C457}" type="datetimeFigureOut">
              <a:rPr lang="en-US" smtClean="0"/>
              <a:t>2/2/25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F9DAE9A-49C3-E941-8A25-D85687E980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7801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semver.org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hyperlink" Target="https://arxiv.org/search/cs?searchtype=author&amp;query=Vaswani,+A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jpe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5.xml"/><Relationship Id="rId5" Type="http://schemas.openxmlformats.org/officeDocument/2006/relationships/hyperlink" Target="http://adv-r.had.co.nz/Computing-on-the-language.html" TargetMode="External"/><Relationship Id="rId4" Type="http://schemas.openxmlformats.org/officeDocument/2006/relationships/hyperlink" Target="https://dplyr.tidyverse.org/articles/programming.html" TargetMode="Externa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hyperlink" Target="https://win-vector.com/2019/04/02/standard-evaluation-versus-non-standard-evaluation-in-r/" TargetMode="External"/><Relationship Id="rId3" Type="http://schemas.openxmlformats.org/officeDocument/2006/relationships/notesSlide" Target="../notesSlides/notesSlide17.xml"/><Relationship Id="rId7" Type="http://schemas.openxmlformats.org/officeDocument/2006/relationships/hyperlink" Target="https://www.rstudio.com/resources/cheatsheets/" TargetMode="External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6.xml"/><Relationship Id="rId6" Type="http://schemas.openxmlformats.org/officeDocument/2006/relationships/hyperlink" Target="https://www.tidyverse.org/" TargetMode="External"/><Relationship Id="rId5" Type="http://schemas.openxmlformats.org/officeDocument/2006/relationships/hyperlink" Target="https://r4ds.had.co.nz/wrangle-intro.html" TargetMode="External"/><Relationship Id="rId4" Type="http://schemas.openxmlformats.org/officeDocument/2006/relationships/hyperlink" Target="https://www.rebeccabarter.com/tutorials/" TargetMode="External"/><Relationship Id="rId9" Type="http://schemas.openxmlformats.org/officeDocument/2006/relationships/hyperlink" Target="http://adv-r.had.co.nz/Computing-on-the-language.html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62653-8B8C-B4C3-46C0-4FC984B3EB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06400"/>
            <a:ext cx="9144000" cy="2387600"/>
          </a:xfrm>
        </p:spPr>
        <p:txBody>
          <a:bodyPr/>
          <a:lstStyle/>
          <a:p>
            <a:r>
              <a:rPr lang="en-US"/>
              <a:t>Data </a:t>
            </a:r>
            <a:r>
              <a:rPr lang="en-US" dirty="0"/>
              <a:t>Science</a:t>
            </a:r>
            <a:br>
              <a:rPr lang="en-US" dirty="0"/>
            </a:br>
            <a:r>
              <a:rPr lang="en-US" dirty="0"/>
              <a:t>For </a:t>
            </a:r>
            <a:r>
              <a:rPr lang="en-US" dirty="0" err="1"/>
              <a:t>Chemoinformatics</a:t>
            </a:r>
            <a:r>
              <a:rPr lang="en-US" dirty="0"/>
              <a:t>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B0A596F-BBF6-A037-5BEA-FD229ADD21C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BIOINF 595</a:t>
            </a:r>
          </a:p>
          <a:p>
            <a:endParaRPr lang="en-US" dirty="0"/>
          </a:p>
          <a:p>
            <a:r>
              <a:rPr lang="en-US" dirty="0"/>
              <a:t>Matthew O’Meara</a:t>
            </a:r>
          </a:p>
          <a:p>
            <a:r>
              <a:rPr lang="en-US" dirty="0"/>
              <a:t>2/4/2025</a:t>
            </a:r>
          </a:p>
        </p:txBody>
      </p:sp>
    </p:spTree>
    <p:extLst>
      <p:ext uri="{BB962C8B-B14F-4D97-AF65-F5344CB8AC3E}">
        <p14:creationId xmlns:p14="http://schemas.microsoft.com/office/powerpoint/2010/main" val="23829152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1ABE07-E219-AE7F-0D75-9CB42D5165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21455D-16BF-55D8-292B-CCD3B07816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76" y="0"/>
            <a:ext cx="10515600" cy="1325563"/>
          </a:xfrm>
        </p:spPr>
        <p:txBody>
          <a:bodyPr/>
          <a:lstStyle/>
          <a:p>
            <a:r>
              <a:rPr lang="en-US" dirty="0"/>
              <a:t>Project Organization Structure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91C5932-1CB2-831A-388A-EEA0C8D64C9C}"/>
              </a:ext>
            </a:extLst>
          </p:cNvPr>
          <p:cNvGrpSpPr/>
          <p:nvPr/>
        </p:nvGrpSpPr>
        <p:grpSpPr>
          <a:xfrm>
            <a:off x="5554828" y="4413953"/>
            <a:ext cx="6283066" cy="1200329"/>
            <a:chOff x="3469341" y="1754690"/>
            <a:chExt cx="6283066" cy="1200329"/>
          </a:xfrm>
        </p:grpSpPr>
        <p:sp>
          <p:nvSpPr>
            <p:cNvPr id="4" name="Right Arrow 3">
              <a:extLst>
                <a:ext uri="{FF2B5EF4-FFF2-40B4-BE49-F238E27FC236}">
                  <a16:creationId xmlns:a16="http://schemas.microsoft.com/office/drawing/2014/main" id="{CE82D01C-AAB2-8FA1-87DA-363E19F3BAE3}"/>
                </a:ext>
              </a:extLst>
            </p:cNvPr>
            <p:cNvSpPr/>
            <p:nvPr/>
          </p:nvSpPr>
          <p:spPr>
            <a:xfrm rot="10800000">
              <a:off x="3469341" y="2206937"/>
              <a:ext cx="1331259" cy="295835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A3E5969-5725-1880-2D44-7DB0D612AA59}"/>
                </a:ext>
              </a:extLst>
            </p:cNvPr>
            <p:cNvSpPr txBox="1"/>
            <p:nvPr/>
          </p:nvSpPr>
          <p:spPr>
            <a:xfrm>
              <a:off x="5047529" y="1754690"/>
              <a:ext cx="4704878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Code to run analysis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b="1" dirty="0"/>
                <a:t>Can numbered scripts in order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b="1" dirty="0"/>
                <a:t>Use substages to group types of analysis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b="1" dirty="0"/>
                <a:t>Un-numbered scripts are helper code</a:t>
              </a:r>
            </a:p>
          </p:txBody>
        </p:sp>
      </p:grp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A63D19F-CA4F-8ECE-5FAC-6F4EEB3C954A}"/>
              </a:ext>
            </a:extLst>
          </p:cNvPr>
          <p:cNvSpPr txBox="1">
            <a:spLocks/>
          </p:cNvSpPr>
          <p:nvPr/>
        </p:nvSpPr>
        <p:spPr>
          <a:xfrm>
            <a:off x="354106" y="1325563"/>
            <a:ext cx="4661647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projects/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&lt;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project_name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&gt;/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parameters.yaml</a:t>
            </a: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README.md</a:t>
            </a: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data/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intermediate/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&lt;stage_1_name&gt;/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&lt;stage_2_name&gt;/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product/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src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01_&lt;stage_1_name&gt;.{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py,R,sh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02.1_&lt;stage_2_name&gt;.{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py,R,sh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02.2_&lt;stage_2_name&gt;.{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py,R,sh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&lt;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helper_script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&gt;.{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py,R,sh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3" name="Right Brace 2">
            <a:extLst>
              <a:ext uri="{FF2B5EF4-FFF2-40B4-BE49-F238E27FC236}">
                <a16:creationId xmlns:a16="http://schemas.microsoft.com/office/drawing/2014/main" id="{6C00BB00-886B-ED50-0E82-46B864E3EF27}"/>
              </a:ext>
            </a:extLst>
          </p:cNvPr>
          <p:cNvSpPr/>
          <p:nvPr/>
        </p:nvSpPr>
        <p:spPr>
          <a:xfrm>
            <a:off x="4746812" y="4351337"/>
            <a:ext cx="515870" cy="1325563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1946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80572-3B10-A41E-8EA4-501210C054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26475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Recommendations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E421F4-2F97-0B83-AE16-EE0D6D03BF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7706" y="3576914"/>
            <a:ext cx="10515600" cy="3119717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600" b="1" dirty="0"/>
              <a:t>Scientific workflow platforms</a:t>
            </a:r>
          </a:p>
          <a:p>
            <a:r>
              <a:rPr lang="en-US" sz="2600" dirty="0"/>
              <a:t>Make, </a:t>
            </a:r>
            <a:r>
              <a:rPr lang="en-US" sz="2600" dirty="0" err="1"/>
              <a:t>Snakemake</a:t>
            </a:r>
            <a:r>
              <a:rPr lang="en-US" sz="2600" dirty="0"/>
              <a:t>, Airflow, Prefect</a:t>
            </a:r>
          </a:p>
          <a:p>
            <a:r>
              <a:rPr lang="en-US" sz="2600" dirty="0"/>
              <a:t>=&gt; Often more complicated and not-robust</a:t>
            </a:r>
          </a:p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r>
              <a:rPr lang="en-US" sz="2600" b="1" dirty="0" err="1"/>
              <a:t>Jupyter</a:t>
            </a:r>
            <a:r>
              <a:rPr lang="en-US" sz="2600" b="1" dirty="0"/>
              <a:t> notebooks</a:t>
            </a:r>
          </a:p>
          <a:p>
            <a:r>
              <a:rPr lang="en-US" sz="2600" dirty="0"/>
              <a:t>Good for demos</a:t>
            </a:r>
          </a:p>
          <a:p>
            <a:r>
              <a:rPr lang="en-US" sz="2600" dirty="0"/>
              <a:t>Very difficult to version control </a:t>
            </a:r>
          </a:p>
          <a:p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F67699B-C2BF-57C5-0E0B-F8BD37FEB47B}"/>
              </a:ext>
            </a:extLst>
          </p:cNvPr>
          <p:cNvSpPr txBox="1">
            <a:spLocks/>
          </p:cNvSpPr>
          <p:nvPr/>
        </p:nvSpPr>
        <p:spPr>
          <a:xfrm>
            <a:off x="5894295" y="261830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Anti-Recommendations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DB46402-799D-F1D1-187B-BF4DDB7383DD}"/>
              </a:ext>
            </a:extLst>
          </p:cNvPr>
          <p:cNvSpPr txBox="1">
            <a:spLocks/>
          </p:cNvSpPr>
          <p:nvPr/>
        </p:nvSpPr>
        <p:spPr>
          <a:xfrm>
            <a:off x="421341" y="905435"/>
            <a:ext cx="10515600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b="1" dirty="0"/>
              <a:t>Containers</a:t>
            </a:r>
          </a:p>
          <a:p>
            <a:r>
              <a:rPr lang="en-US" sz="2400" dirty="0"/>
              <a:t>Singularity can work on HPC clusters</a:t>
            </a:r>
          </a:p>
          <a:p>
            <a:r>
              <a:rPr lang="en-US" sz="2400" dirty="0"/>
              <a:t>Good for reproducibility, but hard to re-use otherwise</a:t>
            </a:r>
          </a:p>
          <a:p>
            <a:pPr marL="0" indent="0">
              <a:buNone/>
            </a:pPr>
            <a:r>
              <a:rPr lang="en-US" sz="2400" b="1" dirty="0"/>
              <a:t>Websites</a:t>
            </a:r>
          </a:p>
          <a:p>
            <a:r>
              <a:rPr lang="en-US" sz="2400" dirty="0"/>
              <a:t>Easy step to increase professionalism</a:t>
            </a:r>
          </a:p>
          <a:p>
            <a:r>
              <a:rPr lang="en-US" sz="2400" dirty="0" err="1"/>
              <a:t>Github</a:t>
            </a:r>
            <a:r>
              <a:rPr lang="en-US" sz="2400" dirty="0"/>
              <a:t> websites are free and easy</a:t>
            </a:r>
          </a:p>
          <a:p>
            <a:r>
              <a:rPr lang="en-US" sz="2400" dirty="0" err="1"/>
              <a:t>maomlab.github.io</a:t>
            </a:r>
            <a:r>
              <a:rPr lang="en-US" sz="2400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9170173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E6BF9E0-F537-659A-AE0D-DDC98F8BEC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7600" y="0"/>
            <a:ext cx="4495800" cy="1325563"/>
          </a:xfrm>
        </p:spPr>
        <p:txBody>
          <a:bodyPr/>
          <a:lstStyle/>
          <a:p>
            <a:pPr algn="r"/>
            <a:r>
              <a:rPr lang="en-US" sz="2800" dirty="0">
                <a:solidFill>
                  <a:srgbClr val="FFC000"/>
                </a:solidFill>
              </a:rPr>
              <a:t>Principles of Software Design</a:t>
            </a:r>
            <a:r>
              <a:rPr lang="en-US" dirty="0">
                <a:solidFill>
                  <a:srgbClr val="FFC000"/>
                </a:solidFill>
              </a:rPr>
              <a:t> </a:t>
            </a:r>
            <a:br>
              <a:rPr lang="en-US" dirty="0">
                <a:solidFill>
                  <a:srgbClr val="FFC000"/>
                </a:solidFill>
              </a:rPr>
            </a:br>
            <a:r>
              <a:rPr lang="en-US" b="1" dirty="0">
                <a:solidFill>
                  <a:srgbClr val="FFC000"/>
                </a:solidFill>
              </a:rPr>
              <a:t>Interface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6D5A23-1DD6-AA58-68B0-1B8B575264A9}"/>
              </a:ext>
            </a:extLst>
          </p:cNvPr>
          <p:cNvSpPr txBox="1"/>
          <p:nvPr/>
        </p:nvSpPr>
        <p:spPr>
          <a:xfrm>
            <a:off x="228600" y="250468"/>
            <a:ext cx="845776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Testing / Vignettes / Documentation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Communicate with user about what usage is supported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If a user runs unsupported code =&gt; if it breaks, it’s the user’s fault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If a user runs supported code and it breaks =&gt; if it breaks, it’s the developers fault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4BBB686-CFB5-98DC-510A-FB918B37FDF1}"/>
              </a:ext>
            </a:extLst>
          </p:cNvPr>
          <p:cNvSpPr txBox="1"/>
          <p:nvPr/>
        </p:nvSpPr>
        <p:spPr>
          <a:xfrm>
            <a:off x="228600" y="1576031"/>
            <a:ext cx="8553752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Version Control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Learn the basics of git / </a:t>
            </a:r>
            <a:r>
              <a:rPr lang="en-US" dirty="0" err="1"/>
              <a:t>github</a:t>
            </a:r>
            <a:r>
              <a:rPr lang="en-US" dirty="0"/>
              <a:t> / </a:t>
            </a:r>
            <a:r>
              <a:rPr lang="en-US" dirty="0" err="1"/>
              <a:t>gitlab</a:t>
            </a:r>
            <a:r>
              <a:rPr lang="en-US" dirty="0"/>
              <a:t> etc.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Share tagged versions for reproducibility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Semantic versioning (</a:t>
            </a:r>
            <a:r>
              <a:rPr lang="en-US" dirty="0">
                <a:hlinkClick r:id="rId3"/>
              </a:rPr>
              <a:t>https://semver.org/</a:t>
            </a:r>
            <a:r>
              <a:rPr lang="en-US" dirty="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&lt;MAJOR&gt;.&lt;MINOR&gt;.&lt;PATCH&gt;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E.g. Python 3.13.1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MAJOR version when you make incompatible API changes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MINOR version when you add functionality in a backward compatible manner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PATCH version when you make backward compatible bug fixes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Date codes: YYYYMMDD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E.g. &lt;analysis&gt;_20250204.pdf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sorts alphabetically </a:t>
            </a:r>
            <a:r>
              <a:rPr lang="en-US" dirty="0">
                <a:sym typeface="Wingdings" pitchFamily="2" charset="2"/>
              </a:rPr>
              <a:t></a:t>
            </a:r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1CCA2B7-3A9D-7D56-89D9-8920B5479A72}"/>
              </a:ext>
            </a:extLst>
          </p:cNvPr>
          <p:cNvGrpSpPr/>
          <p:nvPr/>
        </p:nvGrpSpPr>
        <p:grpSpPr>
          <a:xfrm>
            <a:off x="338109" y="4962781"/>
            <a:ext cx="11617749" cy="1895219"/>
            <a:chOff x="338109" y="4962781"/>
            <a:chExt cx="11617749" cy="189521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E7568FA-114C-F3B1-B51F-66F819B242F8}"/>
                </a:ext>
              </a:extLst>
            </p:cNvPr>
            <p:cNvSpPr txBox="1"/>
            <p:nvPr/>
          </p:nvSpPr>
          <p:spPr>
            <a:xfrm>
              <a:off x="338109" y="4962781"/>
              <a:ext cx="5808450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Licensing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Dialog between developers and users, if in doubt, ask!</a:t>
              </a:r>
            </a:p>
            <a:p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AA3C275-3342-29A9-4BC5-57437B8546E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1282" y="5563217"/>
              <a:ext cx="7772400" cy="1182579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4C369AC-5F7F-F5DD-5E37-F3BB9552DA32}"/>
                </a:ext>
              </a:extLst>
            </p:cNvPr>
            <p:cNvSpPr txBox="1"/>
            <p:nvPr/>
          </p:nvSpPr>
          <p:spPr>
            <a:xfrm>
              <a:off x="8929571" y="5346974"/>
              <a:ext cx="259680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Recommendations from</a:t>
              </a:r>
            </a:p>
            <a:p>
              <a:endParaRPr lang="en-US" dirty="0"/>
            </a:p>
          </p:txBody>
        </p:sp>
        <p:pic>
          <p:nvPicPr>
            <p:cNvPr id="1028" name="Picture 4" descr="Home">
              <a:extLst>
                <a:ext uri="{FF2B5EF4-FFF2-40B4-BE49-F238E27FC236}">
                  <a16:creationId xmlns:a16="http://schemas.microsoft.com/office/drawing/2014/main" id="{32657E4A-B234-CB03-176C-B50DC03845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73680" y="5531368"/>
              <a:ext cx="1615828" cy="6463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5232725-9C73-886C-596C-B1BCA2AFC8B4}"/>
                </a:ext>
              </a:extLst>
            </p:cNvPr>
            <p:cNvSpPr txBox="1"/>
            <p:nvPr/>
          </p:nvSpPr>
          <p:spPr>
            <a:xfrm>
              <a:off x="8782352" y="6211669"/>
              <a:ext cx="3173506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endParaRPr lang="en-US" dirty="0"/>
            </a:p>
            <a:p>
              <a:r>
                <a:rPr lang="en-US" dirty="0"/>
                <a:t>https://</a:t>
              </a:r>
              <a:r>
                <a:rPr lang="en-US" dirty="0" err="1"/>
                <a:t>choosealicense.com</a:t>
              </a:r>
              <a:r>
                <a:rPr lang="en-US" dirty="0"/>
                <a:t>/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64502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CA786B-7F2F-314E-9B83-89BC7211CB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98903"/>
            <a:ext cx="10515600" cy="1235074"/>
          </a:xfrm>
        </p:spPr>
        <p:txBody>
          <a:bodyPr/>
          <a:lstStyle/>
          <a:p>
            <a:r>
              <a:rPr lang="en-US" dirty="0"/>
              <a:t>Moore’s law for CPUs</a:t>
            </a:r>
          </a:p>
        </p:txBody>
      </p:sp>
      <p:pic>
        <p:nvPicPr>
          <p:cNvPr id="3074" name="Picture 2" descr="refer to caption">
            <a:extLst>
              <a:ext uri="{FF2B5EF4-FFF2-40B4-BE49-F238E27FC236}">
                <a16:creationId xmlns:a16="http://schemas.microsoft.com/office/drawing/2014/main" id="{FEA78CE4-69CD-484C-990E-3EE07EEE5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072" y="981701"/>
            <a:ext cx="7743164" cy="5728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C79C2CB7-15D5-B540-5083-6B0BF190F8EA}"/>
              </a:ext>
            </a:extLst>
          </p:cNvPr>
          <p:cNvGrpSpPr/>
          <p:nvPr/>
        </p:nvGrpSpPr>
        <p:grpSpPr>
          <a:xfrm>
            <a:off x="6451947" y="4881151"/>
            <a:ext cx="2043953" cy="914400"/>
            <a:chOff x="6451947" y="4881151"/>
            <a:chExt cx="2043953" cy="914400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F862F16F-A11A-95A3-1434-F9FF54A1F1AF}"/>
                </a:ext>
              </a:extLst>
            </p:cNvPr>
            <p:cNvSpPr/>
            <p:nvPr/>
          </p:nvSpPr>
          <p:spPr>
            <a:xfrm>
              <a:off x="6451947" y="4881151"/>
              <a:ext cx="2043953" cy="914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A9380E7-CC20-594A-B9DE-FF12C9835BB5}"/>
                </a:ext>
              </a:extLst>
            </p:cNvPr>
            <p:cNvSpPr txBox="1"/>
            <p:nvPr/>
          </p:nvSpPr>
          <p:spPr>
            <a:xfrm>
              <a:off x="6879615" y="5015185"/>
              <a:ext cx="137687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FFFF00"/>
                  </a:solidFill>
                </a:rPr>
                <a:t>Driven by</a:t>
              </a:r>
            </a:p>
            <a:p>
              <a:pPr algn="ctr"/>
              <a:r>
                <a:rPr lang="en-US" dirty="0">
                  <a:solidFill>
                    <a:srgbClr val="FFFF00"/>
                  </a:solidFill>
                </a:rPr>
                <a:t>markets</a:t>
              </a:r>
            </a:p>
          </p:txBody>
        </p:sp>
      </p:grpSp>
      <p:sp>
        <p:nvSpPr>
          <p:cNvPr id="5" name="Title 1">
            <a:extLst>
              <a:ext uri="{FF2B5EF4-FFF2-40B4-BE49-F238E27FC236}">
                <a16:creationId xmlns:a16="http://schemas.microsoft.com/office/drawing/2014/main" id="{98B118F3-E18B-4FFC-52D6-B473566ED008}"/>
              </a:ext>
            </a:extLst>
          </p:cNvPr>
          <p:cNvSpPr txBox="1">
            <a:spLocks/>
          </p:cNvSpPr>
          <p:nvPr/>
        </p:nvSpPr>
        <p:spPr>
          <a:xfrm>
            <a:off x="7467600" y="0"/>
            <a:ext cx="44958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800">
                <a:solidFill>
                  <a:srgbClr val="FFC000"/>
                </a:solidFill>
              </a:rPr>
              <a:t>Principles of Software Design</a:t>
            </a:r>
            <a:r>
              <a:rPr lang="en-US">
                <a:solidFill>
                  <a:srgbClr val="FFC000"/>
                </a:solidFill>
              </a:rPr>
              <a:t> </a:t>
            </a:r>
            <a:br>
              <a:rPr lang="en-US">
                <a:solidFill>
                  <a:srgbClr val="FFC000"/>
                </a:solidFill>
              </a:rPr>
            </a:br>
            <a:r>
              <a:rPr lang="en-US" b="1">
                <a:solidFill>
                  <a:srgbClr val="FFC000"/>
                </a:solidFill>
              </a:rPr>
              <a:t>Cost</a:t>
            </a:r>
            <a:endParaRPr lang="en-US" b="1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8804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14B3B2B-BF8A-3E4C-A56F-CC102A8958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98903"/>
            <a:ext cx="10515600" cy="1235074"/>
          </a:xfrm>
        </p:spPr>
        <p:txBody>
          <a:bodyPr/>
          <a:lstStyle/>
          <a:p>
            <a:r>
              <a:rPr lang="en-US" dirty="0"/>
              <a:t>Moore’s law for CPUs</a:t>
            </a:r>
          </a:p>
        </p:txBody>
      </p:sp>
      <p:pic>
        <p:nvPicPr>
          <p:cNvPr id="4098" name="Picture 2" descr="        ">
            <a:extLst>
              <a:ext uri="{FF2B5EF4-FFF2-40B4-BE49-F238E27FC236}">
                <a16:creationId xmlns:a16="http://schemas.microsoft.com/office/drawing/2014/main" id="{8922E0A5-7ECA-8E49-9570-72FCD5D782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4107" y="0"/>
            <a:ext cx="7177894" cy="6259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DFC8BEF-674F-5040-9ABE-8BB031557B09}"/>
              </a:ext>
            </a:extLst>
          </p:cNvPr>
          <p:cNvSpPr txBox="1"/>
          <p:nvPr/>
        </p:nvSpPr>
        <p:spPr>
          <a:xfrm>
            <a:off x="9639673" y="6581001"/>
            <a:ext cx="26410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(Ibrahim, world economic forum, 2019)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BF893B6-3B2F-A242-8FF4-4295959994AE}"/>
              </a:ext>
            </a:extLst>
          </p:cNvPr>
          <p:cNvCxnSpPr/>
          <p:nvPr/>
        </p:nvCxnSpPr>
        <p:spPr>
          <a:xfrm>
            <a:off x="9231087" y="762000"/>
            <a:ext cx="0" cy="5083629"/>
          </a:xfrm>
          <a:prstGeom prst="line">
            <a:avLst/>
          </a:prstGeom>
          <a:ln w="5715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2AE5207-56F8-EB4E-A926-770EFB6D21B1}"/>
              </a:ext>
            </a:extLst>
          </p:cNvPr>
          <p:cNvSpPr txBox="1"/>
          <p:nvPr/>
        </p:nvSpPr>
        <p:spPr>
          <a:xfrm>
            <a:off x="228600" y="1055914"/>
            <a:ext cx="40386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Driven by business cycle to sell chips</a:t>
            </a:r>
          </a:p>
          <a:p>
            <a:endParaRPr lang="en-US" dirty="0"/>
          </a:p>
          <a:p>
            <a:r>
              <a:rPr lang="en-US" b="1" dirty="0"/>
              <a:t>Moore’s law ended in 2005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Capped by heat-dissipation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F9EF3D-2A11-C9C4-8770-9E1DD734C44D}"/>
              </a:ext>
            </a:extLst>
          </p:cNvPr>
          <p:cNvSpPr txBox="1"/>
          <p:nvPr/>
        </p:nvSpPr>
        <p:spPr>
          <a:xfrm>
            <a:off x="487754" y="3770762"/>
            <a:ext cx="4038600" cy="193899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Going forwards</a:t>
            </a:r>
          </a:p>
          <a:p>
            <a:pPr algn="ctr"/>
            <a:r>
              <a:rPr lang="en-US" sz="2400" dirty="0"/>
              <a:t>costs will depend on</a:t>
            </a:r>
          </a:p>
          <a:p>
            <a:pPr algn="ctr"/>
            <a:r>
              <a:rPr lang="en-US" sz="2400" b="1" dirty="0"/>
              <a:t>power consumption</a:t>
            </a:r>
          </a:p>
          <a:p>
            <a:pPr algn="ctr"/>
            <a:r>
              <a:rPr lang="en-US" sz="2400" dirty="0"/>
              <a:t>not  cost of </a:t>
            </a:r>
          </a:p>
          <a:p>
            <a:pPr algn="ctr"/>
            <a:r>
              <a:rPr lang="en-US" sz="2400" b="1" dirty="0"/>
              <a:t>manufacturing chips</a:t>
            </a:r>
          </a:p>
        </p:txBody>
      </p:sp>
    </p:spTree>
    <p:extLst>
      <p:ext uri="{BB962C8B-B14F-4D97-AF65-F5344CB8AC3E}">
        <p14:creationId xmlns:p14="http://schemas.microsoft.com/office/powerpoint/2010/main" val="1799827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3D15C-5289-914E-A1D7-E1E577B64F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8362"/>
            <a:ext cx="10515600" cy="1325563"/>
          </a:xfrm>
        </p:spPr>
        <p:txBody>
          <a:bodyPr/>
          <a:lstStyle/>
          <a:p>
            <a:r>
              <a:rPr lang="en-US" dirty="0"/>
              <a:t>Power consumption</a:t>
            </a:r>
            <a:br>
              <a:rPr lang="en-US" dirty="0"/>
            </a:br>
            <a:r>
              <a:rPr lang="en-US" dirty="0"/>
              <a:t>CPU &gt; GPU &gt; FPGA</a:t>
            </a:r>
          </a:p>
        </p:txBody>
      </p:sp>
      <p:pic>
        <p:nvPicPr>
          <p:cNvPr id="5122" name="Picture 2" descr="Details are in the caption following the image">
            <a:extLst>
              <a:ext uri="{FF2B5EF4-FFF2-40B4-BE49-F238E27FC236}">
                <a16:creationId xmlns:a16="http://schemas.microsoft.com/office/drawing/2014/main" id="{40F4BA9D-3E7E-6849-8790-A6951177B7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3472" y="86781"/>
            <a:ext cx="6164057" cy="6278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EDE232D-D5C6-FC4C-891D-31FB4BC1825C}"/>
              </a:ext>
            </a:extLst>
          </p:cNvPr>
          <p:cNvSpPr/>
          <p:nvPr/>
        </p:nvSpPr>
        <p:spPr>
          <a:xfrm>
            <a:off x="9271042" y="6488668"/>
            <a:ext cx="27999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(Nguyen, et al., CCPR, 2021)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B5E3038-0957-A048-0CC8-D8FDD4DF9B96}"/>
              </a:ext>
            </a:extLst>
          </p:cNvPr>
          <p:cNvGrpSpPr/>
          <p:nvPr/>
        </p:nvGrpSpPr>
        <p:grpSpPr>
          <a:xfrm>
            <a:off x="51327" y="1503200"/>
            <a:ext cx="4795357" cy="1561783"/>
            <a:chOff x="51327" y="1503200"/>
            <a:chExt cx="4795357" cy="1561783"/>
          </a:xfrm>
        </p:grpSpPr>
        <p:pic>
          <p:nvPicPr>
            <p:cNvPr id="5124" name="Picture 4" descr="Beyond the Cloud">
              <a:extLst>
                <a:ext uri="{FF2B5EF4-FFF2-40B4-BE49-F238E27FC236}">
                  <a16:creationId xmlns:a16="http://schemas.microsoft.com/office/drawing/2014/main" id="{51979ACB-78F4-2644-AF31-0AE2B913F93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127" r="75455"/>
            <a:stretch/>
          </p:blipFill>
          <p:spPr bwMode="auto">
            <a:xfrm>
              <a:off x="3033124" y="1503200"/>
              <a:ext cx="1813560" cy="15617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62B6D73-10BF-2749-B9B7-3063BCD7B9B8}"/>
                </a:ext>
              </a:extLst>
            </p:cNvPr>
            <p:cNvSpPr txBox="1"/>
            <p:nvPr/>
          </p:nvSpPr>
          <p:spPr>
            <a:xfrm>
              <a:off x="51327" y="1746287"/>
              <a:ext cx="2367571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Central processing unit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single data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single instruction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7675959-E6C1-DE3A-BC9A-44C00E058B98}"/>
              </a:ext>
            </a:extLst>
          </p:cNvPr>
          <p:cNvGrpSpPr/>
          <p:nvPr/>
        </p:nvGrpSpPr>
        <p:grpSpPr>
          <a:xfrm>
            <a:off x="51327" y="3137894"/>
            <a:ext cx="5580690" cy="1679128"/>
            <a:chOff x="51327" y="3137894"/>
            <a:chExt cx="5580690" cy="1679128"/>
          </a:xfrm>
        </p:grpSpPr>
        <p:pic>
          <p:nvPicPr>
            <p:cNvPr id="7" name="Picture 4" descr="Beyond the Cloud">
              <a:extLst>
                <a:ext uri="{FF2B5EF4-FFF2-40B4-BE49-F238E27FC236}">
                  <a16:creationId xmlns:a16="http://schemas.microsoft.com/office/drawing/2014/main" id="{3EBC06DF-1524-3248-A509-C90E650B370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333" t="42127" r="39046" b="4252"/>
            <a:stretch/>
          </p:blipFill>
          <p:spPr bwMode="auto">
            <a:xfrm>
              <a:off x="3147898" y="3137894"/>
              <a:ext cx="2484119" cy="16791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9F796FE-D8D1-B446-84D4-485ACF1B90F0}"/>
                </a:ext>
              </a:extLst>
            </p:cNvPr>
            <p:cNvSpPr txBox="1"/>
            <p:nvPr/>
          </p:nvSpPr>
          <p:spPr>
            <a:xfrm>
              <a:off x="51327" y="3267519"/>
              <a:ext cx="258795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Graphical processing unit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multiple data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single instruction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DCF30B3-52FF-F6F6-E516-5A4EDD75A83D}"/>
              </a:ext>
            </a:extLst>
          </p:cNvPr>
          <p:cNvGrpSpPr/>
          <p:nvPr/>
        </p:nvGrpSpPr>
        <p:grpSpPr>
          <a:xfrm>
            <a:off x="0" y="4817874"/>
            <a:ext cx="6863968" cy="2042711"/>
            <a:chOff x="0" y="4817874"/>
            <a:chExt cx="6863968" cy="2042711"/>
          </a:xfrm>
        </p:grpSpPr>
        <p:pic>
          <p:nvPicPr>
            <p:cNvPr id="8" name="Picture 4" descr="Beyond the Cloud">
              <a:extLst>
                <a:ext uri="{FF2B5EF4-FFF2-40B4-BE49-F238E27FC236}">
                  <a16:creationId xmlns:a16="http://schemas.microsoft.com/office/drawing/2014/main" id="{3DF04F46-6A6A-1A40-9302-CD4C1571F65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447" t="32573" r="59" b="4457"/>
            <a:stretch/>
          </p:blipFill>
          <p:spPr bwMode="auto">
            <a:xfrm>
              <a:off x="3104279" y="4817874"/>
              <a:ext cx="2917982" cy="19718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75A9A7B-A127-2148-8968-EC0264DC1DD0}"/>
                </a:ext>
              </a:extLst>
            </p:cNvPr>
            <p:cNvSpPr txBox="1"/>
            <p:nvPr/>
          </p:nvSpPr>
          <p:spPr>
            <a:xfrm>
              <a:off x="0" y="4923873"/>
              <a:ext cx="310976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Field programmable gate array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multiple data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custom instructions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23823CC-0E57-454D-ADD7-17CCD2DA3FD7}"/>
                </a:ext>
              </a:extLst>
            </p:cNvPr>
            <p:cNvSpPr txBox="1"/>
            <p:nvPr/>
          </p:nvSpPr>
          <p:spPr>
            <a:xfrm>
              <a:off x="450538" y="6404457"/>
              <a:ext cx="15691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/>
                <a:t>*</a:t>
              </a:r>
              <a:r>
                <a:rPr lang="en-US" i="1" dirty="0" err="1"/>
                <a:t>Cryptomining</a:t>
              </a:r>
              <a:endParaRPr lang="en-US" i="1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FFE61BF-EEAF-5F44-A7A9-BAF36EF7C7DE}"/>
                </a:ext>
              </a:extLst>
            </p:cNvPr>
            <p:cNvSpPr txBox="1"/>
            <p:nvPr/>
          </p:nvSpPr>
          <p:spPr>
            <a:xfrm>
              <a:off x="4846684" y="6491253"/>
              <a:ext cx="20172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</a:t>
              </a:r>
              <a:r>
                <a:rPr lang="en-US" dirty="0" err="1"/>
                <a:t>Dangi</a:t>
              </a:r>
              <a:r>
                <a:rPr lang="en-US" dirty="0"/>
                <a:t>, et al., 2019)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68127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9F1C4-5DBF-A3C6-405C-740D127064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37114"/>
            <a:ext cx="10515600" cy="1325563"/>
          </a:xfrm>
        </p:spPr>
        <p:txBody>
          <a:bodyPr/>
          <a:lstStyle/>
          <a:p>
            <a:r>
              <a:rPr lang="en-US" dirty="0"/>
              <a:t>Algorithmic efficiency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EB9634-E5A7-F458-9A74-57B4DCEDAD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6870" y="1178507"/>
            <a:ext cx="7030224" cy="154776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Big-O notation:</a:t>
            </a:r>
          </a:p>
          <a:p>
            <a:pPr marL="0" indent="0">
              <a:buNone/>
            </a:pPr>
            <a:r>
              <a:rPr lang="en-US" dirty="0"/>
              <a:t>      </a:t>
            </a:r>
            <a:r>
              <a:rPr lang="en-US" sz="2000" dirty="0"/>
              <a:t>“runtime is bounded by up to a constant by”  </a:t>
            </a:r>
            <a:r>
              <a:rPr lang="en-US" dirty="0"/>
              <a:t>	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CDD9750C-95F8-04E2-2033-66786CB113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1" y="2442334"/>
            <a:ext cx="6774730" cy="4252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Big (O) notation cheat sheet">
            <a:extLst>
              <a:ext uri="{FF2B5EF4-FFF2-40B4-BE49-F238E27FC236}">
                <a16:creationId xmlns:a16="http://schemas.microsoft.com/office/drawing/2014/main" id="{C990576E-9542-6AE2-E9CA-86F1C7AD62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7094" y="425668"/>
            <a:ext cx="4520437" cy="6269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9794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undefined">
            <a:extLst>
              <a:ext uri="{FF2B5EF4-FFF2-40B4-BE49-F238E27FC236}">
                <a16:creationId xmlns:a16="http://schemas.microsoft.com/office/drawing/2014/main" id="{903F075B-4A1A-17D8-3A93-CF3001DCF8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39"/>
          <a:stretch/>
        </p:blipFill>
        <p:spPr bwMode="auto">
          <a:xfrm>
            <a:off x="4023291" y="773108"/>
            <a:ext cx="8352045" cy="6084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EFF3CF-805A-626C-D52E-D94F3603F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24" y="18255"/>
            <a:ext cx="10515600" cy="1325563"/>
          </a:xfrm>
        </p:spPr>
        <p:txBody>
          <a:bodyPr/>
          <a:lstStyle/>
          <a:p>
            <a:r>
              <a:rPr lang="en-US" dirty="0" err="1"/>
              <a:t>Amdalh’s</a:t>
            </a:r>
            <a:r>
              <a:rPr lang="en-US" dirty="0"/>
              <a:t> law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9792A35-FB84-3CA9-59F8-195BFB9ECD67}"/>
              </a:ext>
            </a:extLst>
          </p:cNvPr>
          <p:cNvGrpSpPr/>
          <p:nvPr/>
        </p:nvGrpSpPr>
        <p:grpSpPr>
          <a:xfrm>
            <a:off x="88620" y="1133183"/>
            <a:ext cx="4349269" cy="1046440"/>
            <a:chOff x="1164632" y="1250413"/>
            <a:chExt cx="4349269" cy="104644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D184EF6-4015-800D-5DD6-950E7EFD9701}"/>
                </a:ext>
              </a:extLst>
            </p:cNvPr>
            <p:cNvSpPr txBox="1"/>
            <p:nvPr/>
          </p:nvSpPr>
          <p:spPr>
            <a:xfrm>
              <a:off x="1164632" y="1512023"/>
              <a:ext cx="203453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Speed-up = 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073ADD5-9361-8FF8-30F5-175A86AF5FE8}"/>
                </a:ext>
              </a:extLst>
            </p:cNvPr>
            <p:cNvSpPr txBox="1"/>
            <p:nvPr/>
          </p:nvSpPr>
          <p:spPr>
            <a:xfrm>
              <a:off x="3268093" y="1250413"/>
              <a:ext cx="210346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Old runtime 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07C9094-EEA2-A959-1484-B6AD4AA63699}"/>
                </a:ext>
              </a:extLst>
            </p:cNvPr>
            <p:cNvSpPr txBox="1"/>
            <p:nvPr/>
          </p:nvSpPr>
          <p:spPr>
            <a:xfrm>
              <a:off x="3268093" y="1773633"/>
              <a:ext cx="224580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New runtime </a:t>
              </a: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CB8E5AC4-E9A9-58D1-B60D-1F38777F0FD1}"/>
                </a:ext>
              </a:extLst>
            </p:cNvPr>
            <p:cNvCxnSpPr/>
            <p:nvPr/>
          </p:nvCxnSpPr>
          <p:spPr>
            <a:xfrm>
              <a:off x="3268093" y="1773633"/>
              <a:ext cx="2034531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92888E72-09C2-8E0A-9DB2-D1A5624E8003}"/>
              </a:ext>
            </a:extLst>
          </p:cNvPr>
          <p:cNvSpPr txBox="1"/>
          <p:nvPr/>
        </p:nvSpPr>
        <p:spPr>
          <a:xfrm>
            <a:off x="0" y="2779244"/>
            <a:ext cx="4162037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Speeding up the slowest</a:t>
            </a:r>
          </a:p>
          <a:p>
            <a:pPr algn="ctr"/>
            <a:r>
              <a:rPr lang="en-US" sz="2800" dirty="0"/>
              <a:t>Stage will have the largest</a:t>
            </a:r>
          </a:p>
          <a:p>
            <a:pPr algn="ctr"/>
            <a:r>
              <a:rPr lang="en-US" sz="2800" dirty="0"/>
              <a:t>effect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E834A46-611A-A8DB-2E4B-9EE285932BC5}"/>
              </a:ext>
            </a:extLst>
          </p:cNvPr>
          <p:cNvSpPr txBox="1"/>
          <p:nvPr/>
        </p:nvSpPr>
        <p:spPr>
          <a:xfrm>
            <a:off x="248726" y="4763860"/>
            <a:ext cx="366459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Similar to “first order”</a:t>
            </a:r>
          </a:p>
          <a:p>
            <a:pPr algn="ctr"/>
            <a:r>
              <a:rPr lang="en-US" sz="2800" dirty="0"/>
              <a:t>kinetics in enzymology</a:t>
            </a:r>
          </a:p>
        </p:txBody>
      </p:sp>
    </p:spTree>
    <p:extLst>
      <p:ext uri="{BB962C8B-B14F-4D97-AF65-F5344CB8AC3E}">
        <p14:creationId xmlns:p14="http://schemas.microsoft.com/office/powerpoint/2010/main" val="3634233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43BBD3-6FA4-D31A-23A0-10AA0938F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31" y="18255"/>
            <a:ext cx="10515600" cy="1325563"/>
          </a:xfrm>
        </p:spPr>
        <p:txBody>
          <a:bodyPr/>
          <a:lstStyle/>
          <a:p>
            <a:r>
              <a:rPr lang="en-US" dirty="0"/>
              <a:t>If we have unlimited compute, do we need to still worry about algorithmic efficiency?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944249A-C8A4-CD89-48B6-55FFE363D7D7}"/>
              </a:ext>
            </a:extLst>
          </p:cNvPr>
          <p:cNvGrpSpPr/>
          <p:nvPr/>
        </p:nvGrpSpPr>
        <p:grpSpPr>
          <a:xfrm>
            <a:off x="2560943" y="2681200"/>
            <a:ext cx="6223992" cy="1101168"/>
            <a:chOff x="3050009" y="2767731"/>
            <a:chExt cx="5734926" cy="1014642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3BED083E-1CAB-D129-1C4C-9D73DFFF8E67}"/>
                </a:ext>
              </a:extLst>
            </p:cNvPr>
            <p:cNvSpPr/>
            <p:nvPr/>
          </p:nvSpPr>
          <p:spPr>
            <a:xfrm>
              <a:off x="3050009" y="3143005"/>
              <a:ext cx="1546303" cy="571989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307B8390-1556-FD4A-EB30-1DF1B6EC7A18}"/>
                </a:ext>
              </a:extLst>
            </p:cNvPr>
            <p:cNvSpPr/>
            <p:nvPr/>
          </p:nvSpPr>
          <p:spPr>
            <a:xfrm>
              <a:off x="5081266" y="3149969"/>
              <a:ext cx="1546303" cy="571989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B9B15BC2-7451-584D-F3EC-F282F5A9335B}"/>
                </a:ext>
              </a:extLst>
            </p:cNvPr>
            <p:cNvSpPr/>
            <p:nvPr/>
          </p:nvSpPr>
          <p:spPr>
            <a:xfrm>
              <a:off x="7238632" y="3143005"/>
              <a:ext cx="1546303" cy="571989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D0EF0DF-1766-4380-9F14-274DBE3A3AB0}"/>
                </a:ext>
              </a:extLst>
            </p:cNvPr>
            <p:cNvSpPr txBox="1"/>
            <p:nvPr/>
          </p:nvSpPr>
          <p:spPr>
            <a:xfrm>
              <a:off x="3367310" y="2767731"/>
              <a:ext cx="11645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Compute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22F3F8A-1138-20F4-C06E-863517225908}"/>
                </a:ext>
              </a:extLst>
            </p:cNvPr>
            <p:cNvSpPr txBox="1"/>
            <p:nvPr/>
          </p:nvSpPr>
          <p:spPr>
            <a:xfrm>
              <a:off x="5256232" y="2767731"/>
              <a:ext cx="1223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Efficiency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7D1633F-E99C-EB46-9DB3-3D30CE89E0B2}"/>
                </a:ext>
              </a:extLst>
            </p:cNvPr>
            <p:cNvSpPr txBox="1"/>
            <p:nvPr/>
          </p:nvSpPr>
          <p:spPr>
            <a:xfrm>
              <a:off x="7577271" y="2767731"/>
              <a:ext cx="9810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Results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24D7A07-0CC0-A8F4-08F0-B8544D9E74B8}"/>
                </a:ext>
              </a:extLst>
            </p:cNvPr>
            <p:cNvSpPr txBox="1"/>
            <p:nvPr/>
          </p:nvSpPr>
          <p:spPr>
            <a:xfrm>
              <a:off x="3288415" y="3105834"/>
              <a:ext cx="1137854" cy="6239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900" dirty="0"/>
                <a:t>Operation</a:t>
              </a:r>
            </a:p>
            <a:p>
              <a:pPr algn="ctr"/>
              <a:r>
                <a:rPr lang="en-US" sz="1900" dirty="0"/>
                <a:t>Time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506EE08-F2AB-8F25-2B67-ACD0169A5168}"/>
                </a:ext>
              </a:extLst>
            </p:cNvPr>
            <p:cNvSpPr txBox="1"/>
            <p:nvPr/>
          </p:nvSpPr>
          <p:spPr>
            <a:xfrm>
              <a:off x="5282890" y="3112796"/>
              <a:ext cx="117923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900" dirty="0"/>
                <a:t>Result</a:t>
              </a:r>
            </a:p>
            <a:p>
              <a:pPr algn="ctr"/>
              <a:r>
                <a:rPr lang="en-US" sz="1900" dirty="0"/>
                <a:t>Operation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15DE6DE-2B2E-CEE2-1D91-CCF97DC93691}"/>
                </a:ext>
              </a:extLst>
            </p:cNvPr>
            <p:cNvSpPr txBox="1"/>
            <p:nvPr/>
          </p:nvSpPr>
          <p:spPr>
            <a:xfrm>
              <a:off x="7568386" y="3136042"/>
              <a:ext cx="82105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900" dirty="0"/>
                <a:t>Result</a:t>
              </a:r>
            </a:p>
            <a:p>
              <a:pPr algn="ctr"/>
              <a:r>
                <a:rPr lang="en-US" sz="1900" dirty="0"/>
                <a:t>Time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F788B034-A947-6C9B-06F2-8068023DAFC6}"/>
                </a:ext>
              </a:extLst>
            </p:cNvPr>
            <p:cNvCxnSpPr>
              <a:stCxn id="7" idx="1"/>
              <a:endCxn id="7" idx="3"/>
            </p:cNvCxnSpPr>
            <p:nvPr/>
          </p:nvCxnSpPr>
          <p:spPr>
            <a:xfrm>
              <a:off x="3288415" y="3417785"/>
              <a:ext cx="1137854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E1FDAC51-6F3D-FDE1-F5B5-D3B755B1741F}"/>
                </a:ext>
              </a:extLst>
            </p:cNvPr>
            <p:cNvCxnSpPr/>
            <p:nvPr/>
          </p:nvCxnSpPr>
          <p:spPr>
            <a:xfrm>
              <a:off x="5282890" y="3435961"/>
              <a:ext cx="122572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3AFD325-2C67-4621-45C5-D8977BD9BE3D}"/>
                </a:ext>
              </a:extLst>
            </p:cNvPr>
            <p:cNvCxnSpPr/>
            <p:nvPr/>
          </p:nvCxnSpPr>
          <p:spPr>
            <a:xfrm>
              <a:off x="7439474" y="3458988"/>
              <a:ext cx="122572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B877E68-5A92-5D60-38BD-F8CD86847821}"/>
                </a:ext>
              </a:extLst>
            </p:cNvPr>
            <p:cNvSpPr txBox="1"/>
            <p:nvPr/>
          </p:nvSpPr>
          <p:spPr>
            <a:xfrm>
              <a:off x="4689749" y="3274322"/>
              <a:ext cx="326722" cy="4253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X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8E96DBE-10DC-8CAA-CA29-334090A26A6D}"/>
                </a:ext>
              </a:extLst>
            </p:cNvPr>
            <p:cNvSpPr txBox="1"/>
            <p:nvPr/>
          </p:nvSpPr>
          <p:spPr>
            <a:xfrm>
              <a:off x="6805985" y="3244333"/>
              <a:ext cx="322291" cy="4253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=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EA4C3B2E-2FD1-7EA4-915D-77521BCF820A}"/>
              </a:ext>
            </a:extLst>
          </p:cNvPr>
          <p:cNvSpPr txBox="1"/>
          <p:nvPr/>
        </p:nvSpPr>
        <p:spPr>
          <a:xfrm>
            <a:off x="1655162" y="4872812"/>
            <a:ext cx="878625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As compute capacity increases</a:t>
            </a:r>
          </a:p>
          <a:p>
            <a:pPr algn="ctr"/>
            <a:r>
              <a:rPr lang="en-US" sz="2800" dirty="0"/>
              <a:t>Increasing algorithmic efficiency will have a larger effect</a:t>
            </a:r>
          </a:p>
        </p:txBody>
      </p:sp>
    </p:spTree>
    <p:extLst>
      <p:ext uri="{BB962C8B-B14F-4D97-AF65-F5344CB8AC3E}">
        <p14:creationId xmlns:p14="http://schemas.microsoft.com/office/powerpoint/2010/main" val="3357167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1E66B1-EF82-5FDC-7BE8-7893E31660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88" y="18255"/>
            <a:ext cx="10515600" cy="1325563"/>
          </a:xfrm>
        </p:spPr>
        <p:txBody>
          <a:bodyPr/>
          <a:lstStyle/>
          <a:p>
            <a:r>
              <a:rPr lang="en-US" dirty="0"/>
              <a:t>Matrix math</a:t>
            </a:r>
          </a:p>
        </p:txBody>
      </p:sp>
      <p:pic>
        <p:nvPicPr>
          <p:cNvPr id="6146" name="Picture 2" descr="Matrix-Data-Structure">
            <a:extLst>
              <a:ext uri="{FF2B5EF4-FFF2-40B4-BE49-F238E27FC236}">
                <a16:creationId xmlns:a16="http://schemas.microsoft.com/office/drawing/2014/main" id="{BA80A053-D8F1-BCDA-0668-259797368A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380" t="27392" r="4026" b="24741"/>
          <a:stretch/>
        </p:blipFill>
        <p:spPr bwMode="auto">
          <a:xfrm>
            <a:off x="6702249" y="413919"/>
            <a:ext cx="4181917" cy="1859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3DD90AC-2EF0-3160-1146-2E1DAB6A065E}"/>
              </a:ext>
            </a:extLst>
          </p:cNvPr>
          <p:cNvSpPr txBox="1"/>
          <p:nvPr/>
        </p:nvSpPr>
        <p:spPr>
          <a:xfrm>
            <a:off x="181382" y="1152583"/>
            <a:ext cx="5108706" cy="26161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Very robust libraries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C/C++: Blas, eigen, </a:t>
            </a:r>
            <a:r>
              <a:rPr lang="en-US" dirty="0" err="1"/>
              <a:t>lapack</a:t>
            </a:r>
            <a:r>
              <a:rPr lang="en-US" dirty="0"/>
              <a:t>, armadillo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Python: </a:t>
            </a:r>
            <a:r>
              <a:rPr lang="en-US" dirty="0" err="1"/>
              <a:t>numpy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R: Matrix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GPU: </a:t>
            </a:r>
            <a:r>
              <a:rPr lang="en-US" dirty="0" err="1"/>
              <a:t>Pytorch</a:t>
            </a:r>
            <a:r>
              <a:rPr lang="en-US" dirty="0"/>
              <a:t>, JAX</a:t>
            </a:r>
          </a:p>
          <a:p>
            <a:endParaRPr lang="en-US" dirty="0"/>
          </a:p>
          <a:p>
            <a:r>
              <a:rPr lang="en-US" b="1" dirty="0"/>
              <a:t>Building blocks for ML/data-science algorithms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Parallelizable on hardware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Foundational for deep learning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7375639-32DA-25E3-3CAD-2A049512583D}"/>
              </a:ext>
            </a:extLst>
          </p:cNvPr>
          <p:cNvGrpSpPr/>
          <p:nvPr/>
        </p:nvGrpSpPr>
        <p:grpSpPr>
          <a:xfrm>
            <a:off x="306697" y="4221520"/>
            <a:ext cx="6088469" cy="2585323"/>
            <a:chOff x="306697" y="4221520"/>
            <a:chExt cx="6088469" cy="2585323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3015196-806B-8C98-69A2-17BB71D5FFE9}"/>
                </a:ext>
              </a:extLst>
            </p:cNvPr>
            <p:cNvSpPr txBox="1"/>
            <p:nvPr/>
          </p:nvSpPr>
          <p:spPr>
            <a:xfrm>
              <a:off x="306697" y="4221520"/>
              <a:ext cx="3052502" cy="25853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Creation / IO: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Ones, zeros, eye, </a:t>
              </a:r>
              <a:r>
                <a:rPr lang="en-US" dirty="0" err="1"/>
                <a:t>linspace</a:t>
              </a:r>
              <a:endParaRPr lang="en-US" dirty="0"/>
            </a:p>
            <a:p>
              <a:endParaRPr lang="en-US" dirty="0"/>
            </a:p>
            <a:p>
              <a:r>
                <a:rPr lang="en-US" b="1" dirty="0"/>
                <a:t>Restructure: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Transpose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Reshape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Broadcasting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 err="1"/>
                <a:t>Newaxis</a:t>
              </a:r>
              <a:endParaRPr lang="en-US" dirty="0"/>
            </a:p>
            <a:p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7521881-821A-2071-CF41-34B6A3C062D0}"/>
                </a:ext>
              </a:extLst>
            </p:cNvPr>
            <p:cNvSpPr txBox="1"/>
            <p:nvPr/>
          </p:nvSpPr>
          <p:spPr>
            <a:xfrm>
              <a:off x="3711399" y="4263650"/>
              <a:ext cx="2683767" cy="230832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Operations: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Element-wise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dimension-wise</a:t>
              </a:r>
            </a:p>
            <a:p>
              <a:endParaRPr lang="en-US" dirty="0"/>
            </a:p>
            <a:p>
              <a:r>
                <a:rPr lang="en-US" b="1" dirty="0"/>
                <a:t>Interactions: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Vector matrix product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Inner / outer product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Matrix multiplication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7548EEF5-B316-93B0-FFFD-D6CFAF6D858A}"/>
              </a:ext>
            </a:extLst>
          </p:cNvPr>
          <p:cNvSpPr txBox="1"/>
          <p:nvPr/>
        </p:nvSpPr>
        <p:spPr>
          <a:xfrm>
            <a:off x="6901914" y="2400007"/>
            <a:ext cx="2937051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  <a:p>
            <a:r>
              <a:rPr lang="en-US" b="1" dirty="0"/>
              <a:t>Properties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Dimension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Symmetry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Rank / Eigen Spectrum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Matrix &lt;-&gt; Graph</a:t>
            </a:r>
          </a:p>
        </p:txBody>
      </p:sp>
      <p:pic>
        <p:nvPicPr>
          <p:cNvPr id="6148" name="Picture 4" descr="Simple graph">
            <a:extLst>
              <a:ext uri="{FF2B5EF4-FFF2-40B4-BE49-F238E27FC236}">
                <a16:creationId xmlns:a16="http://schemas.microsoft.com/office/drawing/2014/main" id="{185481FB-D75A-0E4A-C084-A13BB52B91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2299" y="4457993"/>
            <a:ext cx="4354644" cy="2177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5366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C7F0A3-1365-2434-6548-29648568E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lang="en-US" dirty="0"/>
              <a:t>House Keeping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FCAFB1-1B32-01C4-1333-D452089110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1520824"/>
            <a:ext cx="12513733" cy="533717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/>
              <a:t>Where we are in the course</a:t>
            </a:r>
          </a:p>
          <a:p>
            <a:r>
              <a:rPr lang="en-US" dirty="0"/>
              <a:t>Goal was to give “authentic” research experience =&gt; throw into the deep end</a:t>
            </a:r>
          </a:p>
          <a:p>
            <a:r>
              <a:rPr lang="en-US" dirty="0"/>
              <a:t>Switching over to data science / </a:t>
            </a:r>
            <a:r>
              <a:rPr lang="en-US" dirty="0" err="1"/>
              <a:t>chemoinformatics</a:t>
            </a:r>
            <a:r>
              <a:rPr lang="en-US" dirty="0"/>
              <a:t> / ML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Welcome feedback</a:t>
            </a:r>
          </a:p>
          <a:p>
            <a:r>
              <a:rPr lang="en-US" dirty="0"/>
              <a:t>We’ve created a slack group</a:t>
            </a:r>
          </a:p>
          <a:p>
            <a:r>
              <a:rPr lang="en-US" dirty="0"/>
              <a:t>Office hours by appointment</a:t>
            </a:r>
          </a:p>
          <a:p>
            <a:r>
              <a:rPr lang="en-US" dirty="0"/>
              <a:t>Recommend working together to build community and collaborative learning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b="1" dirty="0"/>
              <a:t>Michigan Molecular Modeling super-group meeting</a:t>
            </a:r>
          </a:p>
          <a:p>
            <a:pPr marL="0" indent="0">
              <a:buNone/>
            </a:pPr>
            <a:r>
              <a:rPr lang="en-US" dirty="0"/>
              <a:t>Friday 3-4pm in Palmer 2036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60285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CD0536DB-1C24-6C69-A9AC-D48502B13E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89"/>
          <a:stretch/>
        </p:blipFill>
        <p:spPr bwMode="auto">
          <a:xfrm>
            <a:off x="5849938" y="304800"/>
            <a:ext cx="6130925" cy="624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29A196E-38C8-5C6D-FBDB-FCFD0778FC93}"/>
              </a:ext>
            </a:extLst>
          </p:cNvPr>
          <p:cNvSpPr txBox="1"/>
          <p:nvPr/>
        </p:nvSpPr>
        <p:spPr>
          <a:xfrm>
            <a:off x="9963150" y="64886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dailydoseofds.com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23BD220-CF83-EDB2-B19A-84555B4176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Matrix math</a:t>
            </a:r>
            <a:br>
              <a:rPr lang="en-US" dirty="0"/>
            </a:br>
            <a:r>
              <a:rPr lang="en-US" sz="3200" dirty="0" err="1"/>
              <a:t>numpy</a:t>
            </a:r>
            <a:r>
              <a:rPr lang="en-US" sz="3200" dirty="0"/>
              <a:t> syntax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5515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5A368-387A-3CFF-74E6-AFD387622C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0090" y="-318295"/>
            <a:ext cx="10515600" cy="1325563"/>
          </a:xfrm>
        </p:spPr>
        <p:txBody>
          <a:bodyPr/>
          <a:lstStyle/>
          <a:p>
            <a:r>
              <a:rPr lang="en-US" dirty="0"/>
              <a:t>Example: Transformer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2E5FB1-E0BB-6F24-5C55-E1C92B4847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15543" y="2778028"/>
            <a:ext cx="7576457" cy="435133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AA0D9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 attention(x, </a:t>
            </a:r>
            <a:r>
              <a:rPr lang="en-US" dirty="0" err="1">
                <a:solidFill>
                  <a:srgbClr val="AA0D9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Wq</a:t>
            </a:r>
            <a:r>
              <a:rPr lang="en-US" dirty="0">
                <a:solidFill>
                  <a:srgbClr val="AA0D9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AA0D9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Wk</a:t>
            </a:r>
            <a:r>
              <a:rPr lang="en-US" dirty="0">
                <a:solidFill>
                  <a:srgbClr val="AA0D9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Wv):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24242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query</a:t>
            </a:r>
            <a:r>
              <a:rPr lang="en-US" b="0" i="0" dirty="0">
                <a:solidFill>
                  <a:srgbClr val="24242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b="0" i="0" dirty="0" err="1">
                <a:solidFill>
                  <a:srgbClr val="24242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np.matmul</a:t>
            </a:r>
            <a:r>
              <a:rPr lang="en-US" b="0" i="0" dirty="0">
                <a:solidFill>
                  <a:srgbClr val="24242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b="0" i="0" dirty="0" err="1">
                <a:solidFill>
                  <a:srgbClr val="24242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X,Wq</a:t>
            </a:r>
            <a:r>
              <a:rPr lang="en-US" b="0" i="0" dirty="0">
                <a:solidFill>
                  <a:srgbClr val="24242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24242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key = </a:t>
            </a:r>
            <a:r>
              <a:rPr lang="en-US" b="0" i="0" dirty="0" err="1">
                <a:solidFill>
                  <a:srgbClr val="24242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np.matmul</a:t>
            </a:r>
            <a:r>
              <a:rPr lang="en-US" b="0" i="0" dirty="0">
                <a:solidFill>
                  <a:srgbClr val="24242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b="0" i="0" dirty="0" err="1">
                <a:solidFill>
                  <a:srgbClr val="24242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X,Wk</a:t>
            </a:r>
            <a:r>
              <a:rPr lang="en-US" b="0" i="0" dirty="0">
                <a:solidFill>
                  <a:srgbClr val="24242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24242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value = </a:t>
            </a:r>
            <a:r>
              <a:rPr lang="en-US" b="0" i="0" dirty="0" err="1">
                <a:solidFill>
                  <a:srgbClr val="24242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np.matmul</a:t>
            </a:r>
            <a:r>
              <a:rPr lang="en-US" b="0" i="0" dirty="0">
                <a:solidFill>
                  <a:srgbClr val="24242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b="0" i="0" dirty="0" err="1">
                <a:solidFill>
                  <a:srgbClr val="24242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X,Wv</a:t>
            </a:r>
            <a:r>
              <a:rPr lang="en-US" b="0" i="0" dirty="0">
                <a:solidFill>
                  <a:srgbClr val="24242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b="0" i="0" dirty="0">
                <a:solidFill>
                  <a:srgbClr val="007400"/>
                </a:solidFill>
                <a:effectLst/>
                <a:latin typeface="source-code-pro"/>
              </a:rPr>
              <a:t># Calculate the dot product between the query and key vectors.</a:t>
            </a:r>
            <a:br>
              <a:rPr lang="en-US" b="0" i="0" dirty="0">
                <a:solidFill>
                  <a:srgbClr val="242424"/>
                </a:solidFill>
                <a:effectLst/>
                <a:latin typeface="source-code-pro"/>
              </a:rPr>
            </a:br>
            <a:r>
              <a:rPr lang="en-US" b="0" i="0" dirty="0" err="1">
                <a:solidFill>
                  <a:srgbClr val="242424"/>
                </a:solidFill>
                <a:effectLst/>
                <a:latin typeface="source-code-pro"/>
              </a:rPr>
              <a:t>dot_product</a:t>
            </a:r>
            <a:r>
              <a:rPr lang="en-US" b="0" i="0" dirty="0">
                <a:solidFill>
                  <a:srgbClr val="242424"/>
                </a:solidFill>
                <a:effectLst/>
                <a:latin typeface="source-code-pro"/>
              </a:rPr>
              <a:t> = </a:t>
            </a:r>
            <a:r>
              <a:rPr lang="en-US" b="0" i="0" dirty="0" err="1">
                <a:solidFill>
                  <a:srgbClr val="242424"/>
                </a:solidFill>
                <a:effectLst/>
                <a:latin typeface="source-code-pro"/>
              </a:rPr>
              <a:t>np.matmul</a:t>
            </a:r>
            <a:r>
              <a:rPr lang="en-US" b="0" i="0" dirty="0">
                <a:solidFill>
                  <a:srgbClr val="242424"/>
                </a:solidFill>
                <a:effectLst/>
                <a:latin typeface="source-code-pro"/>
              </a:rPr>
              <a:t>(query, </a:t>
            </a:r>
            <a:r>
              <a:rPr lang="en-US" b="0" i="0" dirty="0" err="1">
                <a:solidFill>
                  <a:srgbClr val="242424"/>
                </a:solidFill>
                <a:effectLst/>
                <a:latin typeface="source-code-pro"/>
              </a:rPr>
              <a:t>key.T</a:t>
            </a:r>
            <a:r>
              <a:rPr lang="en-US" b="0" i="0" dirty="0">
                <a:solidFill>
                  <a:srgbClr val="242424"/>
                </a:solidFill>
                <a:effectLst/>
                <a:latin typeface="source-code-pro"/>
              </a:rPr>
              <a:t>)</a:t>
            </a:r>
            <a:br>
              <a:rPr lang="en-US" b="0" i="0" dirty="0">
                <a:solidFill>
                  <a:srgbClr val="242424"/>
                </a:solidFill>
                <a:effectLst/>
                <a:latin typeface="source-code-pro"/>
              </a:rPr>
            </a:br>
            <a:br>
              <a:rPr lang="en-US" b="0" i="0" dirty="0">
                <a:solidFill>
                  <a:srgbClr val="242424"/>
                </a:solidFill>
                <a:effectLst/>
                <a:latin typeface="source-code-pro"/>
              </a:rPr>
            </a:br>
            <a:r>
              <a:rPr lang="en-US" b="0" i="0" dirty="0">
                <a:solidFill>
                  <a:srgbClr val="007400"/>
                </a:solidFill>
                <a:effectLst/>
                <a:latin typeface="source-code-pro"/>
              </a:rPr>
              <a:t># Scale the dot product by the square root of the query dimension.</a:t>
            </a:r>
            <a:br>
              <a:rPr lang="en-US" b="0" i="0" dirty="0">
                <a:solidFill>
                  <a:srgbClr val="242424"/>
                </a:solidFill>
                <a:effectLst/>
                <a:latin typeface="source-code-pro"/>
              </a:rPr>
            </a:br>
            <a:r>
              <a:rPr lang="en-US" b="0" i="0" dirty="0" err="1">
                <a:solidFill>
                  <a:srgbClr val="242424"/>
                </a:solidFill>
                <a:effectLst/>
                <a:latin typeface="source-code-pro"/>
              </a:rPr>
              <a:t>scaled_dot_product</a:t>
            </a:r>
            <a:r>
              <a:rPr lang="en-US" b="0" i="0" dirty="0">
                <a:solidFill>
                  <a:srgbClr val="242424"/>
                </a:solidFill>
                <a:effectLst/>
                <a:latin typeface="source-code-pro"/>
              </a:rPr>
              <a:t> = </a:t>
            </a:r>
            <a:r>
              <a:rPr lang="en-US" b="0" i="0" dirty="0" err="1">
                <a:solidFill>
                  <a:srgbClr val="242424"/>
                </a:solidFill>
                <a:effectLst/>
                <a:latin typeface="source-code-pro"/>
              </a:rPr>
              <a:t>dot_product</a:t>
            </a:r>
            <a:r>
              <a:rPr lang="en-US" b="0" i="0" dirty="0">
                <a:solidFill>
                  <a:srgbClr val="242424"/>
                </a:solidFill>
                <a:effectLst/>
                <a:latin typeface="source-code-pro"/>
              </a:rPr>
              <a:t> / </a:t>
            </a:r>
            <a:r>
              <a:rPr lang="en-US" b="0" i="0" dirty="0" err="1">
                <a:solidFill>
                  <a:srgbClr val="242424"/>
                </a:solidFill>
                <a:effectLst/>
                <a:latin typeface="source-code-pro"/>
              </a:rPr>
              <a:t>np.sqrt</a:t>
            </a:r>
            <a:r>
              <a:rPr lang="en-US" b="0" i="0" dirty="0">
                <a:solidFill>
                  <a:srgbClr val="242424"/>
                </a:solidFill>
                <a:effectLst/>
                <a:latin typeface="source-code-pro"/>
              </a:rPr>
              <a:t>(</a:t>
            </a:r>
            <a:r>
              <a:rPr lang="en-US" b="0" i="0" dirty="0" err="1">
                <a:solidFill>
                  <a:srgbClr val="242424"/>
                </a:solidFill>
                <a:effectLst/>
                <a:latin typeface="source-code-pro"/>
              </a:rPr>
              <a:t>query.shape</a:t>
            </a:r>
            <a:r>
              <a:rPr lang="en-US" b="0" i="0" dirty="0">
                <a:solidFill>
                  <a:srgbClr val="242424"/>
                </a:solidFill>
                <a:effectLst/>
                <a:latin typeface="source-code-pro"/>
              </a:rPr>
              <a:t>[-</a:t>
            </a:r>
            <a:r>
              <a:rPr lang="en-US" b="0" i="0" dirty="0">
                <a:solidFill>
                  <a:srgbClr val="1C00CF"/>
                </a:solidFill>
                <a:effectLst/>
                <a:latin typeface="source-code-pro"/>
              </a:rPr>
              <a:t>1</a:t>
            </a:r>
            <a:r>
              <a:rPr lang="en-US" b="0" i="0" dirty="0">
                <a:solidFill>
                  <a:srgbClr val="242424"/>
                </a:solidFill>
                <a:effectLst/>
                <a:latin typeface="source-code-pro"/>
              </a:rPr>
              <a:t>])</a:t>
            </a:r>
            <a:br>
              <a:rPr lang="en-US" b="0" i="0" dirty="0">
                <a:solidFill>
                  <a:srgbClr val="242424"/>
                </a:solidFill>
                <a:effectLst/>
                <a:latin typeface="source-code-pro"/>
              </a:rPr>
            </a:br>
            <a:br>
              <a:rPr lang="en-US" b="0" i="0" dirty="0">
                <a:solidFill>
                  <a:srgbClr val="242424"/>
                </a:solidFill>
                <a:effectLst/>
                <a:latin typeface="source-code-pro"/>
              </a:rPr>
            </a:br>
            <a:r>
              <a:rPr lang="en-US" b="0" i="0" dirty="0">
                <a:solidFill>
                  <a:srgbClr val="007400"/>
                </a:solidFill>
                <a:effectLst/>
                <a:latin typeface="source-code-pro"/>
              </a:rPr>
              <a:t># Calculate the attention weights.</a:t>
            </a:r>
            <a:br>
              <a:rPr lang="en-US" b="0" i="0" dirty="0">
                <a:solidFill>
                  <a:srgbClr val="242424"/>
                </a:solidFill>
                <a:effectLst/>
                <a:latin typeface="source-code-pro"/>
              </a:rPr>
            </a:br>
            <a:r>
              <a:rPr lang="en-US" b="0" i="0" dirty="0" err="1">
                <a:solidFill>
                  <a:srgbClr val="242424"/>
                </a:solidFill>
                <a:effectLst/>
                <a:latin typeface="source-code-pro"/>
              </a:rPr>
              <a:t>attention_weights</a:t>
            </a:r>
            <a:r>
              <a:rPr lang="en-US" b="0" i="0" dirty="0">
                <a:solidFill>
                  <a:srgbClr val="242424"/>
                </a:solidFill>
                <a:effectLst/>
                <a:latin typeface="source-code-pro"/>
              </a:rPr>
              <a:t> = </a:t>
            </a:r>
            <a:r>
              <a:rPr lang="en-US" b="0" i="0" dirty="0" err="1">
                <a:solidFill>
                  <a:srgbClr val="242424"/>
                </a:solidFill>
                <a:effectLst/>
                <a:latin typeface="source-code-pro"/>
              </a:rPr>
              <a:t>np.softmax</a:t>
            </a:r>
            <a:r>
              <a:rPr lang="en-US" b="0" i="0" dirty="0">
                <a:solidFill>
                  <a:srgbClr val="242424"/>
                </a:solidFill>
                <a:effectLst/>
                <a:latin typeface="source-code-pro"/>
              </a:rPr>
              <a:t>(</a:t>
            </a:r>
            <a:r>
              <a:rPr lang="en-US" b="0" i="0" dirty="0" err="1">
                <a:solidFill>
                  <a:srgbClr val="242424"/>
                </a:solidFill>
                <a:effectLst/>
                <a:latin typeface="source-code-pro"/>
              </a:rPr>
              <a:t>scaled_dot_product</a:t>
            </a:r>
            <a:r>
              <a:rPr lang="en-US" b="0" i="0" dirty="0">
                <a:solidFill>
                  <a:srgbClr val="242424"/>
                </a:solidFill>
                <a:effectLst/>
                <a:latin typeface="source-code-pro"/>
              </a:rPr>
              <a:t>, axis=-</a:t>
            </a:r>
            <a:r>
              <a:rPr lang="en-US" b="0" i="0" dirty="0">
                <a:solidFill>
                  <a:srgbClr val="1C00CF"/>
                </a:solidFill>
                <a:effectLst/>
                <a:latin typeface="source-code-pro"/>
              </a:rPr>
              <a:t>1</a:t>
            </a:r>
            <a:r>
              <a:rPr lang="en-US" b="0" i="0" dirty="0">
                <a:solidFill>
                  <a:srgbClr val="242424"/>
                </a:solidFill>
                <a:effectLst/>
                <a:latin typeface="source-code-pro"/>
              </a:rPr>
              <a:t>)</a:t>
            </a:r>
            <a:br>
              <a:rPr lang="en-US" b="0" i="0" dirty="0">
                <a:solidFill>
                  <a:srgbClr val="242424"/>
                </a:solidFill>
                <a:effectLst/>
                <a:latin typeface="source-code-pro"/>
              </a:rPr>
            </a:br>
            <a:br>
              <a:rPr lang="en-US" b="0" i="0" dirty="0">
                <a:solidFill>
                  <a:srgbClr val="242424"/>
                </a:solidFill>
                <a:effectLst/>
                <a:latin typeface="source-code-pro"/>
              </a:rPr>
            </a:br>
            <a:r>
              <a:rPr lang="en-US" b="0" i="0" dirty="0">
                <a:solidFill>
                  <a:srgbClr val="007400"/>
                </a:solidFill>
                <a:effectLst/>
                <a:latin typeface="source-code-pro"/>
              </a:rPr>
              <a:t># Calculate the output vectors.</a:t>
            </a:r>
            <a:br>
              <a:rPr lang="en-US" b="0" i="0" dirty="0">
                <a:solidFill>
                  <a:srgbClr val="242424"/>
                </a:solidFill>
                <a:effectLst/>
                <a:latin typeface="source-code-pro"/>
              </a:rPr>
            </a:br>
            <a:r>
              <a:rPr lang="en-US" dirty="0">
                <a:solidFill>
                  <a:srgbClr val="242424"/>
                </a:solidFill>
                <a:latin typeface="source-code-pro"/>
              </a:rPr>
              <a:t>return</a:t>
            </a:r>
            <a:r>
              <a:rPr lang="en-US" b="0" i="0" dirty="0">
                <a:solidFill>
                  <a:srgbClr val="242424"/>
                </a:solidFill>
                <a:effectLst/>
                <a:latin typeface="source-code-pro"/>
              </a:rPr>
              <a:t> </a:t>
            </a:r>
            <a:r>
              <a:rPr lang="en-US" b="0" i="0" dirty="0" err="1">
                <a:solidFill>
                  <a:srgbClr val="242424"/>
                </a:solidFill>
                <a:effectLst/>
                <a:latin typeface="source-code-pro"/>
              </a:rPr>
              <a:t>np.matmul</a:t>
            </a:r>
            <a:r>
              <a:rPr lang="en-US" b="0" i="0" dirty="0">
                <a:solidFill>
                  <a:srgbClr val="242424"/>
                </a:solidFill>
                <a:effectLst/>
                <a:latin typeface="source-code-pro"/>
              </a:rPr>
              <a:t>(</a:t>
            </a:r>
            <a:r>
              <a:rPr lang="en-US" b="0" i="0" dirty="0" err="1">
                <a:solidFill>
                  <a:srgbClr val="242424"/>
                </a:solidFill>
                <a:effectLst/>
                <a:latin typeface="source-code-pro"/>
              </a:rPr>
              <a:t>attention_weights</a:t>
            </a:r>
            <a:r>
              <a:rPr lang="en-US" b="0" i="0" dirty="0">
                <a:solidFill>
                  <a:srgbClr val="242424"/>
                </a:solidFill>
                <a:effectLst/>
                <a:latin typeface="source-code-pro"/>
              </a:rPr>
              <a:t>, value)</a:t>
            </a:r>
            <a:endParaRPr lang="en-US" dirty="0">
              <a:solidFill>
                <a:srgbClr val="AA0D91"/>
              </a:solidFill>
              <a:latin typeface="source-code-pro"/>
            </a:endParaRPr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D686BF1B-8C63-A1F9-8E6E-00DD98152B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5007" y="1828314"/>
            <a:ext cx="923189" cy="692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>
            <a:extLst>
              <a:ext uri="{FF2B5EF4-FFF2-40B4-BE49-F238E27FC236}">
                <a16:creationId xmlns:a16="http://schemas.microsoft.com/office/drawing/2014/main" id="{891156C9-27C0-01AE-F718-5F210CAB8E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0322" y="1839386"/>
            <a:ext cx="2832100" cy="71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DE67F584-408A-1C66-E8DD-E60C9297DA1E}"/>
              </a:ext>
            </a:extLst>
          </p:cNvPr>
          <p:cNvGrpSpPr/>
          <p:nvPr/>
        </p:nvGrpSpPr>
        <p:grpSpPr>
          <a:xfrm>
            <a:off x="4636563" y="340551"/>
            <a:ext cx="6027576" cy="1329498"/>
            <a:chOff x="4636563" y="340551"/>
            <a:chExt cx="6027576" cy="1329498"/>
          </a:xfrm>
        </p:grpSpPr>
        <p:pic>
          <p:nvPicPr>
            <p:cNvPr id="8194" name="Picture 2">
              <a:extLst>
                <a:ext uri="{FF2B5EF4-FFF2-40B4-BE49-F238E27FC236}">
                  <a16:creationId xmlns:a16="http://schemas.microsoft.com/office/drawing/2014/main" id="{F25FA83C-5D30-A910-D370-CFC0BCEA69F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2509"/>
            <a:stretch/>
          </p:blipFill>
          <p:spPr bwMode="auto">
            <a:xfrm>
              <a:off x="4636563" y="344486"/>
              <a:ext cx="2776888" cy="13255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6CF1D00F-B977-9CEE-6093-A49800C95A3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744" r="1"/>
            <a:stretch/>
          </p:blipFill>
          <p:spPr bwMode="auto">
            <a:xfrm>
              <a:off x="7608623" y="340551"/>
              <a:ext cx="3055516" cy="13255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9218" name="Picture 2">
            <a:extLst>
              <a:ext uri="{FF2B5EF4-FFF2-40B4-BE49-F238E27FC236}">
                <a16:creationId xmlns:a16="http://schemas.microsoft.com/office/drawing/2014/main" id="{0BA19E8C-EB41-233D-F221-429188B157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35" t="1009" r="10593" b="3957"/>
          <a:stretch/>
        </p:blipFill>
        <p:spPr bwMode="auto">
          <a:xfrm>
            <a:off x="146056" y="639015"/>
            <a:ext cx="4181853" cy="5985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F19F735-FA3A-BF8C-85CA-799716B05ED8}"/>
              </a:ext>
            </a:extLst>
          </p:cNvPr>
          <p:cNvSpPr txBox="1"/>
          <p:nvPr/>
        </p:nvSpPr>
        <p:spPr>
          <a:xfrm>
            <a:off x="0" y="6488668"/>
            <a:ext cx="1970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</a:t>
            </a:r>
            <a:r>
              <a:rPr lang="en-US" b="0" i="0" u="sng" dirty="0">
                <a:effectLst/>
                <a:latin typeface="Lucida Grande" panose="020B0600040502020204" pitchFamily="34" charset="0"/>
                <a:hlinkClick r:id="rId7"/>
              </a:rPr>
              <a:t>Vaswani</a:t>
            </a:r>
            <a:r>
              <a:rPr lang="en-US" b="0" i="0" u="sng" dirty="0">
                <a:effectLst/>
                <a:latin typeface="Lucida Grande" panose="020B0600040502020204" pitchFamily="34" charset="0"/>
              </a:rPr>
              <a:t>, 2017)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7813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9ACB67-68BA-DDE3-41D5-EB96060B61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77762"/>
            <a:ext cx="10515600" cy="1325563"/>
          </a:xfrm>
        </p:spPr>
        <p:txBody>
          <a:bodyPr/>
          <a:lstStyle/>
          <a:p>
            <a:r>
              <a:rPr lang="en-US" dirty="0"/>
              <a:t>Spectrum of a matrix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6954B91-C81C-A919-6989-781DFB95C7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712" y="3614410"/>
            <a:ext cx="5418667" cy="2520984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D42FC2A2-28A1-9DCF-1837-BFAB33933AEC}"/>
              </a:ext>
            </a:extLst>
          </p:cNvPr>
          <p:cNvGrpSpPr/>
          <p:nvPr/>
        </p:nvGrpSpPr>
        <p:grpSpPr>
          <a:xfrm>
            <a:off x="298074" y="1858595"/>
            <a:ext cx="5282986" cy="1512285"/>
            <a:chOff x="298074" y="1858595"/>
            <a:chExt cx="5282986" cy="1512285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5BF8A046-09AA-E9B4-F78B-F9EE9981D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25046" y="1910849"/>
              <a:ext cx="2656014" cy="1460031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CF7E4C1-C5DA-1438-9520-BB466A6427AA}"/>
                </a:ext>
              </a:extLst>
            </p:cNvPr>
            <p:cNvSpPr txBox="1"/>
            <p:nvPr/>
          </p:nvSpPr>
          <p:spPr>
            <a:xfrm>
              <a:off x="298074" y="1858595"/>
              <a:ext cx="1968873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dirty="0"/>
                <a:t>Matrices as</a:t>
              </a:r>
            </a:p>
            <a:p>
              <a:pPr algn="ctr"/>
              <a:r>
                <a:rPr lang="en-US" sz="2800" dirty="0"/>
                <a:t>Linear</a:t>
              </a:r>
            </a:p>
            <a:p>
              <a:pPr algn="ctr"/>
              <a:r>
                <a:rPr lang="en-US" sz="2800" dirty="0"/>
                <a:t>Operators</a:t>
              </a: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77CBE50C-9D23-A898-1289-FBFE1CB2A1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7622" y="1614496"/>
            <a:ext cx="5113507" cy="230022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793B104-4B0F-843F-ECD4-779C5E81E8F3}"/>
              </a:ext>
            </a:extLst>
          </p:cNvPr>
          <p:cNvSpPr txBox="1"/>
          <p:nvPr/>
        </p:nvSpPr>
        <p:spPr>
          <a:xfrm>
            <a:off x="6557622" y="786191"/>
            <a:ext cx="48486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Singular Value Decomposition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D5B9745-324F-6235-D54D-F8A86EE2161D}"/>
              </a:ext>
            </a:extLst>
          </p:cNvPr>
          <p:cNvSpPr txBox="1"/>
          <p:nvPr/>
        </p:nvSpPr>
        <p:spPr>
          <a:xfrm>
            <a:off x="6557622" y="4219804"/>
            <a:ext cx="568527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Rotate/flip -&gt; stretch/shrink -&gt; rotate/flip</a:t>
            </a:r>
          </a:p>
          <a:p>
            <a:endParaRPr lang="en-US" dirty="0"/>
          </a:p>
          <a:p>
            <a:r>
              <a:rPr lang="en-US" dirty="0"/>
              <a:t>The diagonal elements of </a:t>
            </a:r>
            <a:r>
              <a:rPr lang="en-US" dirty="0" err="1"/>
              <a:t>Σ</a:t>
            </a:r>
            <a:r>
              <a:rPr lang="en-US" dirty="0"/>
              <a:t> are the spectrum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largest k of them are the “principal components”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number of non-zero is the rank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Invertible if and only if dimension = rank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8AD4940-09D0-F9FF-6731-7B854039EA00}"/>
              </a:ext>
            </a:extLst>
          </p:cNvPr>
          <p:cNvSpPr txBox="1"/>
          <p:nvPr/>
        </p:nvSpPr>
        <p:spPr>
          <a:xfrm>
            <a:off x="7156631" y="6279215"/>
            <a:ext cx="3650615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/>
              <a:t>Computational complexity of SVD?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65C6816-6C3E-91E2-4A77-176D7D333B44}"/>
              </a:ext>
            </a:extLst>
          </p:cNvPr>
          <p:cNvSpPr txBox="1"/>
          <p:nvPr/>
        </p:nvSpPr>
        <p:spPr>
          <a:xfrm>
            <a:off x="0" y="6504801"/>
            <a:ext cx="62328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isaacphysics.org</a:t>
            </a:r>
            <a:r>
              <a:rPr lang="en-US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2962513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3DFCC-0C4C-B915-EBB4-11BF8FB644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lang="en-US" dirty="0"/>
              <a:t>Johnson-</a:t>
            </a:r>
            <a:r>
              <a:rPr lang="en-US" dirty="0" err="1"/>
              <a:t>Lindenstrauss</a:t>
            </a:r>
            <a:r>
              <a:rPr lang="en-US" dirty="0"/>
              <a:t> Lemma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770FAD-2975-1533-1D3E-E1892739D0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4530" y="1649089"/>
            <a:ext cx="10515600" cy="403092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Random projections: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83A82D-9E86-F62E-D130-71D7545643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0108" y="2201592"/>
            <a:ext cx="3213100" cy="1422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90AE707-C3CB-4457-521E-ADABCFA942D6}"/>
              </a:ext>
            </a:extLst>
          </p:cNvPr>
          <p:cNvSpPr txBox="1"/>
          <p:nvPr/>
        </p:nvSpPr>
        <p:spPr>
          <a:xfrm>
            <a:off x="6404448" y="4292511"/>
            <a:ext cx="5544419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With large probability</a:t>
            </a:r>
          </a:p>
          <a:p>
            <a:pPr algn="ctr"/>
            <a:r>
              <a:rPr lang="en-US" sz="3200" dirty="0"/>
              <a:t>pairwise distances are only distorted by at most 1 +/- </a:t>
            </a:r>
            <a:r>
              <a:rPr lang="en-US" sz="4000" dirty="0" err="1"/>
              <a:t>ε</a:t>
            </a:r>
            <a:endParaRPr lang="en-US" sz="3200" dirty="0"/>
          </a:p>
        </p:txBody>
      </p:sp>
      <p:pic>
        <p:nvPicPr>
          <p:cNvPr id="11266" name="Picture 2" descr="The Johnson-Lindenstrauss Lemma">
            <a:extLst>
              <a:ext uri="{FF2B5EF4-FFF2-40B4-BE49-F238E27FC236}">
                <a16:creationId xmlns:a16="http://schemas.microsoft.com/office/drawing/2014/main" id="{9CE63256-6A76-66E1-B25C-D726AF3C0E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94" t="15505"/>
          <a:stretch/>
        </p:blipFill>
        <p:spPr bwMode="auto">
          <a:xfrm>
            <a:off x="0" y="1705502"/>
            <a:ext cx="6552562" cy="4030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CE52765-CA49-93CC-E5E9-73F1B0D3B02D}"/>
              </a:ext>
            </a:extLst>
          </p:cNvPr>
          <p:cNvSpPr txBox="1"/>
          <p:nvPr/>
        </p:nvSpPr>
        <p:spPr>
          <a:xfrm>
            <a:off x="-6220" y="6488668"/>
            <a:ext cx="90506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www.cantorsparadise.org</a:t>
            </a:r>
            <a:r>
              <a:rPr lang="en-US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4139189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84A41D-F917-6BD9-0494-2EF721A22A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67" y="18255"/>
            <a:ext cx="10515600" cy="1325563"/>
          </a:xfrm>
        </p:spPr>
        <p:txBody>
          <a:bodyPr/>
          <a:lstStyle/>
          <a:p>
            <a:r>
              <a:rPr lang="en-US" dirty="0"/>
              <a:t>Database Management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BB450F-34BE-7792-98EF-C33F33A44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253331"/>
            <a:ext cx="10515600" cy="4351338"/>
          </a:xfrm>
        </p:spPr>
        <p:txBody>
          <a:bodyPr/>
          <a:lstStyle/>
          <a:p>
            <a:r>
              <a:rPr lang="en-US" dirty="0"/>
              <a:t>Examples: Sqlite3, MySQL, PostgreSQL</a:t>
            </a:r>
          </a:p>
          <a:p>
            <a:r>
              <a:rPr lang="en-US" dirty="0"/>
              <a:t>Each table has key columns, and value columns</a:t>
            </a:r>
          </a:p>
          <a:p>
            <a:r>
              <a:rPr lang="en-US" dirty="0"/>
              <a:t>Data is stored </a:t>
            </a:r>
            <a:r>
              <a:rPr lang="en-US" dirty="0" err="1"/>
              <a:t>rowwise</a:t>
            </a:r>
            <a:endParaRPr lang="en-US" dirty="0"/>
          </a:p>
          <a:p>
            <a:r>
              <a:rPr lang="en-US" dirty="0"/>
              <a:t>Link tables together through foreign keys</a:t>
            </a:r>
          </a:p>
          <a:p>
            <a:r>
              <a:rPr lang="en-US" dirty="0"/>
              <a:t>Query tables using structured query language</a:t>
            </a:r>
          </a:p>
        </p:txBody>
      </p:sp>
      <p:pic>
        <p:nvPicPr>
          <p:cNvPr id="14338" name="Picture 2" descr="Lightbox">
            <a:extLst>
              <a:ext uri="{FF2B5EF4-FFF2-40B4-BE49-F238E27FC236}">
                <a16:creationId xmlns:a16="http://schemas.microsoft.com/office/drawing/2014/main" id="{AD038485-C11E-1E09-1F61-5EA6BB7297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573" y="3886145"/>
            <a:ext cx="5205046" cy="2602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25BA79A-9F8F-18EB-ED1E-1F4F8A31714B}"/>
              </a:ext>
            </a:extLst>
          </p:cNvPr>
          <p:cNvSpPr txBox="1"/>
          <p:nvPr/>
        </p:nvSpPr>
        <p:spPr>
          <a:xfrm>
            <a:off x="35767" y="6488668"/>
            <a:ext cx="62038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www.geeksforgeeks.org</a:t>
            </a:r>
            <a:r>
              <a:rPr lang="en-US" dirty="0"/>
              <a:t>/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A4F4C0-3E38-ABD8-3714-442C23590591}"/>
              </a:ext>
            </a:extLst>
          </p:cNvPr>
          <p:cNvSpPr txBox="1"/>
          <p:nvPr/>
        </p:nvSpPr>
        <p:spPr>
          <a:xfrm>
            <a:off x="8539091" y="3296345"/>
            <a:ext cx="335059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SELECT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details.name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marks.marks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details,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marks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WHERE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marks.ID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details.ID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4059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1D0670-36E6-2D9D-DBAB-76F66FF36B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lang="en-US" dirty="0"/>
              <a:t>On-disk File formats for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5A0F18-730B-0DCE-0D69-9121AA18BD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274" y="1023766"/>
            <a:ext cx="12169726" cy="583423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b="1" dirty="0"/>
              <a:t>.csv/.</a:t>
            </a:r>
            <a:r>
              <a:rPr lang="en-US" b="1" dirty="0" err="1"/>
              <a:t>tsv</a:t>
            </a:r>
            <a:endParaRPr lang="en-US" b="1" dirty="0"/>
          </a:p>
          <a:p>
            <a:r>
              <a:rPr lang="en-US" dirty="0"/>
              <a:t>Prefer </a:t>
            </a:r>
            <a:r>
              <a:rPr lang="en-US" dirty="0" err="1"/>
              <a:t>tsv</a:t>
            </a:r>
            <a:r>
              <a:rPr lang="en-US" dirty="0"/>
              <a:t> many data contain commas and need to be quoted</a:t>
            </a:r>
          </a:p>
          <a:p>
            <a:pPr marL="0" indent="0">
              <a:buNone/>
            </a:pPr>
            <a:endParaRPr lang="en-US" sz="1900" dirty="0"/>
          </a:p>
          <a:p>
            <a:pPr marL="0" indent="0">
              <a:buNone/>
            </a:pPr>
            <a:r>
              <a:rPr lang="en-US" b="1" dirty="0"/>
              <a:t>.</a:t>
            </a:r>
            <a:r>
              <a:rPr lang="en-US" b="1" dirty="0" err="1"/>
              <a:t>json</a:t>
            </a:r>
            <a:r>
              <a:rPr lang="en-US" b="1" dirty="0"/>
              <a:t>/.</a:t>
            </a:r>
            <a:r>
              <a:rPr lang="en-US" b="1" dirty="0" err="1"/>
              <a:t>yaml</a:t>
            </a:r>
            <a:endParaRPr lang="en-US" b="1" dirty="0"/>
          </a:p>
          <a:p>
            <a:r>
              <a:rPr lang="en-US" dirty="0"/>
              <a:t>Good for “dictionary/list” like data</a:t>
            </a:r>
          </a:p>
          <a:p>
            <a:r>
              <a:rPr lang="en-US" dirty="0"/>
              <a:t>Many good reader/writers</a:t>
            </a:r>
          </a:p>
          <a:p>
            <a:endParaRPr lang="en-US" sz="1900" dirty="0"/>
          </a:p>
          <a:p>
            <a:pPr marL="0" indent="0">
              <a:buNone/>
            </a:pPr>
            <a:r>
              <a:rPr lang="en-US" b="1" dirty="0"/>
              <a:t>.parquet</a:t>
            </a:r>
          </a:p>
          <a:p>
            <a:r>
              <a:rPr lang="en-US" dirty="0"/>
              <a:t>Robust compressed column-oriented format</a:t>
            </a:r>
          </a:p>
          <a:p>
            <a:r>
              <a:rPr lang="en-US" dirty="0"/>
              <a:t>supported by Apache Arrow</a:t>
            </a:r>
          </a:p>
          <a:p>
            <a:pPr marL="0" indent="0">
              <a:buNone/>
            </a:pPr>
            <a:endParaRPr lang="en-US" sz="1900" dirty="0"/>
          </a:p>
          <a:p>
            <a:pPr marL="0" indent="0">
              <a:buNone/>
            </a:pPr>
            <a:r>
              <a:rPr lang="en-US" b="1" dirty="0"/>
              <a:t>.sqlite3</a:t>
            </a:r>
          </a:p>
          <a:p>
            <a:r>
              <a:rPr lang="en-US" dirty="0"/>
              <a:t>Robust single-file</a:t>
            </a:r>
          </a:p>
          <a:p>
            <a:r>
              <a:rPr lang="en-US" dirty="0"/>
              <a:t>Can be queried using SQL</a:t>
            </a:r>
          </a:p>
        </p:txBody>
      </p:sp>
    </p:spTree>
    <p:extLst>
      <p:ext uri="{BB962C8B-B14F-4D97-AF65-F5344CB8AC3E}">
        <p14:creationId xmlns:p14="http://schemas.microsoft.com/office/powerpoint/2010/main" val="1997652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schema">
            <a:extLst>
              <a:ext uri="{FF2B5EF4-FFF2-40B4-BE49-F238E27FC236}">
                <a16:creationId xmlns:a16="http://schemas.microsoft.com/office/drawing/2014/main" id="{AC874D47-D67E-B1E9-7C59-CF09F62CC2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3787" y="0"/>
            <a:ext cx="72882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4BE58AE-CE88-B9B5-F805-35C335E72004}"/>
              </a:ext>
            </a:extLst>
          </p:cNvPr>
          <p:cNvSpPr txBox="1"/>
          <p:nvPr/>
        </p:nvSpPr>
        <p:spPr>
          <a:xfrm>
            <a:off x="149290" y="279918"/>
            <a:ext cx="35190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Database design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C6ED04-7050-988C-09A3-22B48D2911E3}"/>
              </a:ext>
            </a:extLst>
          </p:cNvPr>
          <p:cNvSpPr txBox="1"/>
          <p:nvPr/>
        </p:nvSpPr>
        <p:spPr>
          <a:xfrm>
            <a:off x="337625" y="926249"/>
            <a:ext cx="4121000" cy="4801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Keys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Primary key (unique, non-null)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composite, sequential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Table normalization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More tables =&gt; less redundancy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Less tables =&gt; easier to query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Index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Pre-compute for a table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Enables O(1) lookup of key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Faster joins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Views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Aliases for joins =&gt; virtual tables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Resource management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Allocation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Caching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Single/multiple threaded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Migration</a:t>
            </a:r>
          </a:p>
        </p:txBody>
      </p:sp>
    </p:spTree>
    <p:extLst>
      <p:ext uri="{BB962C8B-B14F-4D97-AF65-F5344CB8AC3E}">
        <p14:creationId xmlns:p14="http://schemas.microsoft.com/office/powerpoint/2010/main" val="3433834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BE4CA3-D435-C66E-BB5E-0D38D26E7E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schema">
            <a:extLst>
              <a:ext uri="{FF2B5EF4-FFF2-40B4-BE49-F238E27FC236}">
                <a16:creationId xmlns:a16="http://schemas.microsoft.com/office/drawing/2014/main" id="{7207BBE2-72E7-4AB9-34D6-4681241ECD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" t="16567" r="70239" b="47982"/>
          <a:stretch/>
        </p:blipFill>
        <p:spPr bwMode="auto">
          <a:xfrm>
            <a:off x="6007674" y="-12644"/>
            <a:ext cx="6086623" cy="6870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EA74FF3-1A13-1454-A0FD-3115B91A4A19}"/>
              </a:ext>
            </a:extLst>
          </p:cNvPr>
          <p:cNvSpPr txBox="1"/>
          <p:nvPr/>
        </p:nvSpPr>
        <p:spPr>
          <a:xfrm>
            <a:off x="1443565" y="2822513"/>
            <a:ext cx="359989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dirty="0"/>
              <a:t>Schema for</a:t>
            </a:r>
          </a:p>
          <a:p>
            <a:pPr algn="ctr"/>
            <a:r>
              <a:rPr lang="en-US" sz="5400" dirty="0" err="1"/>
              <a:t>ChEMBL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23123125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656C94-2730-351D-7F04-BBCB57CCF0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42" y="18255"/>
            <a:ext cx="10515600" cy="1325563"/>
          </a:xfrm>
        </p:spPr>
        <p:txBody>
          <a:bodyPr/>
          <a:lstStyle/>
          <a:p>
            <a:r>
              <a:rPr lang="en-US" dirty="0"/>
              <a:t>Structure of data for SAR </a:t>
            </a:r>
            <a:r>
              <a:rPr lang="en-US" dirty="0" err="1"/>
              <a:t>qSAR</a:t>
            </a:r>
            <a:r>
              <a:rPr lang="en-US" dirty="0"/>
              <a:t>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646B31-5424-58AE-2830-AD78CA4920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7357" y="1055077"/>
            <a:ext cx="6758354" cy="5784668"/>
          </a:xfrm>
        </p:spPr>
        <p:txBody>
          <a:bodyPr numCol="2">
            <a:normAutofit/>
          </a:bodyPr>
          <a:lstStyle/>
          <a:p>
            <a:pPr marL="0" indent="0">
              <a:buNone/>
            </a:pPr>
            <a:r>
              <a:rPr lang="en-US" b="1" dirty="0"/>
              <a:t>Reference</a:t>
            </a:r>
          </a:p>
          <a:p>
            <a:pPr lvl="1"/>
            <a:r>
              <a:rPr lang="en-US" u="sng" dirty="0"/>
              <a:t>Reference ID</a:t>
            </a:r>
          </a:p>
          <a:p>
            <a:pPr lvl="1"/>
            <a:r>
              <a:rPr lang="en-US" dirty="0"/>
              <a:t>Year</a:t>
            </a:r>
          </a:p>
          <a:p>
            <a:pPr lvl="1"/>
            <a:r>
              <a:rPr lang="en-US" dirty="0"/>
              <a:t>Lab/Institution</a:t>
            </a:r>
          </a:p>
          <a:p>
            <a:pPr lvl="1"/>
            <a:r>
              <a:rPr lang="en-US" dirty="0"/>
              <a:t>TODO</a:t>
            </a:r>
          </a:p>
          <a:p>
            <a:pPr marL="0" indent="0">
              <a:buNone/>
            </a:pPr>
            <a:endParaRPr lang="en-US" sz="500" b="1" dirty="0"/>
          </a:p>
          <a:p>
            <a:pPr marL="0" indent="0">
              <a:buNone/>
            </a:pPr>
            <a:r>
              <a:rPr lang="en-US" b="1" dirty="0"/>
              <a:t>Receptor</a:t>
            </a:r>
          </a:p>
          <a:p>
            <a:pPr lvl="1"/>
            <a:r>
              <a:rPr lang="en-US" u="sng" dirty="0"/>
              <a:t>Receptor ID</a:t>
            </a:r>
          </a:p>
          <a:p>
            <a:pPr lvl="1"/>
            <a:r>
              <a:rPr lang="en-US" dirty="0"/>
              <a:t>Gene Name</a:t>
            </a:r>
          </a:p>
          <a:p>
            <a:pPr lvl="1"/>
            <a:r>
              <a:rPr lang="en-US" dirty="0" err="1"/>
              <a:t>Uniprot</a:t>
            </a:r>
            <a:r>
              <a:rPr lang="en-US" dirty="0"/>
              <a:t> Entry</a:t>
            </a:r>
          </a:p>
          <a:p>
            <a:pPr lvl="1"/>
            <a:r>
              <a:rPr lang="en-US" dirty="0"/>
              <a:t>Species</a:t>
            </a:r>
          </a:p>
          <a:p>
            <a:pPr lvl="1"/>
            <a:r>
              <a:rPr lang="en-US" dirty="0"/>
              <a:t>Mutations</a:t>
            </a:r>
          </a:p>
          <a:p>
            <a:pPr lvl="1"/>
            <a:r>
              <a:rPr lang="en-US" dirty="0"/>
              <a:t>PDB ID</a:t>
            </a:r>
          </a:p>
          <a:p>
            <a:pPr lvl="1"/>
            <a:r>
              <a:rPr lang="en-US" dirty="0"/>
              <a:t>Reference</a:t>
            </a:r>
          </a:p>
          <a:p>
            <a:pPr marL="0" indent="0">
              <a:buNone/>
            </a:pPr>
            <a:r>
              <a:rPr lang="en-US" b="1" dirty="0"/>
              <a:t>Substance</a:t>
            </a:r>
          </a:p>
          <a:p>
            <a:pPr lvl="1"/>
            <a:r>
              <a:rPr lang="en-US" u="sng" dirty="0"/>
              <a:t>Substance ID</a:t>
            </a:r>
          </a:p>
          <a:p>
            <a:pPr lvl="1"/>
            <a:r>
              <a:rPr lang="en-US" dirty="0"/>
              <a:t>Alternate IDs</a:t>
            </a:r>
          </a:p>
          <a:p>
            <a:pPr lvl="1"/>
            <a:r>
              <a:rPr lang="en-US" dirty="0"/>
              <a:t>Source</a:t>
            </a:r>
          </a:p>
          <a:p>
            <a:pPr lvl="1"/>
            <a:r>
              <a:rPr lang="en-US" dirty="0"/>
              <a:t>SMILES</a:t>
            </a:r>
          </a:p>
          <a:p>
            <a:pPr lvl="1"/>
            <a:r>
              <a:rPr lang="en-US" dirty="0" err="1"/>
              <a:t>InChi</a:t>
            </a:r>
            <a:endParaRPr lang="en-US" dirty="0"/>
          </a:p>
          <a:p>
            <a:pPr lvl="1"/>
            <a:r>
              <a:rPr lang="en-US" dirty="0"/>
              <a:t>Depiction</a:t>
            </a:r>
          </a:p>
          <a:p>
            <a:pPr marL="0" indent="0">
              <a:buNone/>
            </a:pPr>
            <a:endParaRPr lang="en-US" sz="1100" b="1" dirty="0"/>
          </a:p>
          <a:p>
            <a:pPr marL="0" indent="0">
              <a:buNone/>
            </a:pPr>
            <a:r>
              <a:rPr lang="en-US" b="1" dirty="0"/>
              <a:t>Activity</a:t>
            </a:r>
          </a:p>
          <a:p>
            <a:pPr lvl="1"/>
            <a:r>
              <a:rPr lang="en-US" u="sng" dirty="0"/>
              <a:t>Activity ID</a:t>
            </a:r>
          </a:p>
          <a:p>
            <a:pPr lvl="1"/>
            <a:r>
              <a:rPr lang="en-US" dirty="0"/>
              <a:t>Reference ID</a:t>
            </a:r>
          </a:p>
          <a:p>
            <a:pPr lvl="1"/>
            <a:r>
              <a:rPr lang="en-US" dirty="0"/>
              <a:t>Substance ID</a:t>
            </a:r>
          </a:p>
          <a:p>
            <a:pPr lvl="1"/>
            <a:r>
              <a:rPr lang="en-US" dirty="0"/>
              <a:t>Receptor ID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2CA8731-66E2-CE72-2FF7-27ABCC1DE868}"/>
              </a:ext>
            </a:extLst>
          </p:cNvPr>
          <p:cNvSpPr txBox="1"/>
          <p:nvPr/>
        </p:nvSpPr>
        <p:spPr>
          <a:xfrm>
            <a:off x="6894341" y="4622474"/>
            <a:ext cx="5050302" cy="203132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b="1" dirty="0"/>
              <a:t>Recommendations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 google sheets (easy to share)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Upgrade to full DBMS as project if needed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Curation is a work in progress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Go after most important data first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Add additional tables as needed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Add version tag if saved/shared else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06F6050-38E2-1DB1-28EE-82C92EAF272F}"/>
              </a:ext>
            </a:extLst>
          </p:cNvPr>
          <p:cNvGrpSpPr/>
          <p:nvPr/>
        </p:nvGrpSpPr>
        <p:grpSpPr>
          <a:xfrm>
            <a:off x="5915465" y="2814887"/>
            <a:ext cx="6096000" cy="1621641"/>
            <a:chOff x="5915465" y="2814887"/>
            <a:chExt cx="6096000" cy="1621641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565413D-2CC2-3E9B-4443-4FE07C39FFA8}"/>
                </a:ext>
              </a:extLst>
            </p:cNvPr>
            <p:cNvSpPr txBox="1"/>
            <p:nvPr/>
          </p:nvSpPr>
          <p:spPr>
            <a:xfrm>
              <a:off x="6276535" y="2814887"/>
              <a:ext cx="5734930" cy="1569660"/>
            </a:xfrm>
            <a:prstGeom prst="rect">
              <a:avLst/>
            </a:prstGeom>
            <a:solidFill>
              <a:schemeClr val="bg2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r>
                <a:rPr lang="en-US" dirty="0"/>
                <a:t>Formula for getting molecule depiction in cell where column D has the SMILES in it</a:t>
              </a:r>
            </a:p>
            <a:p>
              <a:endParaRPr lang="en-US" dirty="0"/>
            </a:p>
            <a:p>
              <a:pPr marL="125413"/>
              <a:r>
                <a:rPr 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=IMAGE(CONCATENATE(</a:t>
              </a:r>
            </a:p>
            <a:p>
              <a:pPr marL="125413"/>
              <a:r>
                <a:rPr 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"http://zinc15.docking.org/apps/mol/</a:t>
              </a:r>
              <a:r>
                <a:rPr lang="en-US" sz="14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draw.png?smiles</a:t>
              </a:r>
              <a:r>
                <a:rPr 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=", ENCODEURL(D2)))</a:t>
              </a:r>
            </a:p>
          </p:txBody>
        </p:sp>
        <p:sp>
          <p:nvSpPr>
            <p:cNvPr id="11" name="Right Brace 10">
              <a:extLst>
                <a:ext uri="{FF2B5EF4-FFF2-40B4-BE49-F238E27FC236}">
                  <a16:creationId xmlns:a16="http://schemas.microsoft.com/office/drawing/2014/main" id="{D7265DC4-F958-D95D-EF4F-3481FF9C6657}"/>
                </a:ext>
              </a:extLst>
            </p:cNvPr>
            <p:cNvSpPr/>
            <p:nvPr/>
          </p:nvSpPr>
          <p:spPr>
            <a:xfrm rot="10800000">
              <a:off x="5915465" y="2921591"/>
              <a:ext cx="361070" cy="1514937"/>
            </a:xfrm>
            <a:prstGeom prst="rightBrac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43736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6" end="2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68E196-36F5-CA0E-039F-63F8BA95F6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19370"/>
            <a:ext cx="10515600" cy="1325563"/>
          </a:xfrm>
        </p:spPr>
        <p:txBody>
          <a:bodyPr/>
          <a:lstStyle/>
          <a:p>
            <a:r>
              <a:rPr lang="en-US" dirty="0"/>
              <a:t>Chemoinformatic Identifiers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7147AD-ABC7-3218-97DE-CBD17C5723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79583"/>
            <a:ext cx="6302326" cy="5830705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b="1" dirty="0"/>
              <a:t>SMILES </a:t>
            </a:r>
          </a:p>
          <a:p>
            <a:r>
              <a:rPr lang="en-US" dirty="0"/>
              <a:t>Very widely used</a:t>
            </a:r>
          </a:p>
          <a:p>
            <a:r>
              <a:rPr lang="en-US" dirty="0"/>
              <a:t>Incompatible from different programs</a:t>
            </a:r>
          </a:p>
          <a:p>
            <a:r>
              <a:rPr lang="en-US" dirty="0"/>
              <a:t>Often a source of data science pain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 err="1"/>
              <a:t>InChi</a:t>
            </a:r>
            <a:endParaRPr lang="en-US" b="1" dirty="0"/>
          </a:p>
          <a:p>
            <a:r>
              <a:rPr lang="en-US" dirty="0"/>
              <a:t>Sponsored by IUPAC in 2005</a:t>
            </a:r>
          </a:p>
          <a:p>
            <a:r>
              <a:rPr lang="en-US" dirty="0"/>
              <a:t>Robust and now well supported</a:t>
            </a:r>
          </a:p>
          <a:p>
            <a:r>
              <a:rPr lang="en-US" dirty="0"/>
              <a:t>Layers</a:t>
            </a:r>
          </a:p>
          <a:p>
            <a:pPr lvl="1"/>
            <a:r>
              <a:rPr lang="en-US" dirty="0"/>
              <a:t>Chemical formula</a:t>
            </a:r>
          </a:p>
          <a:p>
            <a:pPr lvl="1"/>
            <a:r>
              <a:rPr lang="en-US" dirty="0"/>
              <a:t>Charge</a:t>
            </a:r>
          </a:p>
          <a:p>
            <a:pPr lvl="1"/>
            <a:r>
              <a:rPr lang="en-US" dirty="0"/>
              <a:t>Stereochemistry</a:t>
            </a:r>
          </a:p>
          <a:p>
            <a:pPr lvl="1"/>
            <a:r>
              <a:rPr lang="en-US" dirty="0"/>
              <a:t>Isotope</a:t>
            </a:r>
          </a:p>
          <a:p>
            <a:pPr lvl="1"/>
            <a:r>
              <a:rPr lang="en-US" dirty="0"/>
              <a:t>Hydrogens</a:t>
            </a:r>
          </a:p>
          <a:p>
            <a:pPr lvl="1"/>
            <a:r>
              <a:rPr lang="en-US" dirty="0"/>
              <a:t>Metal/organic/framework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b="1" dirty="0"/>
              <a:t>SDF/mol2/</a:t>
            </a:r>
            <a:r>
              <a:rPr lang="en-US" b="1" dirty="0" err="1"/>
              <a:t>pdb</a:t>
            </a:r>
            <a:endParaRPr lang="en-US" b="1" dirty="0"/>
          </a:p>
          <a:p>
            <a:r>
              <a:rPr lang="en-US" dirty="0"/>
              <a:t>3D coordinates of atoms</a:t>
            </a:r>
          </a:p>
          <a:p>
            <a:r>
              <a:rPr lang="en-US" dirty="0"/>
              <a:t>Standard, but some issues with atom typing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C96266-AB20-00F6-ED06-F36E31FB6B62}"/>
              </a:ext>
            </a:extLst>
          </p:cNvPr>
          <p:cNvSpPr txBox="1"/>
          <p:nvPr/>
        </p:nvSpPr>
        <p:spPr>
          <a:xfrm>
            <a:off x="6464959" y="879584"/>
            <a:ext cx="4346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i="0" dirty="0">
                <a:effectLst/>
                <a:latin typeface="Arial" panose="020B0604020202020204" pitchFamily="34" charset="0"/>
              </a:rPr>
              <a:t>CCOC(=O)Nc1ccc(NCc2ccc(F)cc2)cc1N</a:t>
            </a:r>
            <a:endParaRPr lang="en-US" dirty="0"/>
          </a:p>
        </p:txBody>
      </p:sp>
      <p:pic>
        <p:nvPicPr>
          <p:cNvPr id="16388" name="Picture 4">
            <a:extLst>
              <a:ext uri="{FF2B5EF4-FFF2-40B4-BE49-F238E27FC236}">
                <a16:creationId xmlns:a16="http://schemas.microsoft.com/office/drawing/2014/main" id="{301E80F5-4A42-DB92-33FF-5DA344D1D2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0061" y="2500005"/>
            <a:ext cx="7734375" cy="2749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DE75BDD-673E-0298-7879-14725F59B4D3}"/>
              </a:ext>
            </a:extLst>
          </p:cNvPr>
          <p:cNvSpPr txBox="1"/>
          <p:nvPr/>
        </p:nvSpPr>
        <p:spPr>
          <a:xfrm>
            <a:off x="9347302" y="6488668"/>
            <a:ext cx="2816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cactus.nci.nih.gov</a:t>
            </a:r>
            <a:r>
              <a:rPr lang="en-US" dirty="0"/>
              <a:t>/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177713-2CD5-68D5-6587-B42D8D3A6D4E}"/>
              </a:ext>
            </a:extLst>
          </p:cNvPr>
          <p:cNvSpPr txBox="1"/>
          <p:nvPr/>
        </p:nvSpPr>
        <p:spPr>
          <a:xfrm>
            <a:off x="9346963" y="6258282"/>
            <a:ext cx="62249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www.inchi-trust.org</a:t>
            </a:r>
            <a:r>
              <a:rPr lang="en-US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856639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1BA77F-01C5-4C6A-840B-972D2C838C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89883"/>
            <a:ext cx="10515600" cy="1325563"/>
          </a:xfrm>
        </p:spPr>
        <p:txBody>
          <a:bodyPr/>
          <a:lstStyle/>
          <a:p>
            <a:r>
              <a:rPr lang="en-US" dirty="0"/>
              <a:t>Data science is a design problem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C76AC53-4601-16AE-3417-95F0D7A3E2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51" t="18624" r="4662" b="19365"/>
          <a:stretch/>
        </p:blipFill>
        <p:spPr bwMode="auto">
          <a:xfrm>
            <a:off x="6096000" y="4220063"/>
            <a:ext cx="2356626" cy="2474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ifferent types of bridges">
            <a:extLst>
              <a:ext uri="{FF2B5EF4-FFF2-40B4-BE49-F238E27FC236}">
                <a16:creationId xmlns:a16="http://schemas.microsoft.com/office/drawing/2014/main" id="{1C2846BC-DB38-DEAA-8AB0-B620053D00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3259" y="674154"/>
            <a:ext cx="5315332" cy="2481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May be an image of skyscraper">
            <a:extLst>
              <a:ext uri="{FF2B5EF4-FFF2-40B4-BE49-F238E27FC236}">
                <a16:creationId xmlns:a16="http://schemas.microsoft.com/office/drawing/2014/main" id="{5DD3F9EB-D304-F5A4-6C4E-C6B42EF4E1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3465" y="779230"/>
            <a:ext cx="2833449" cy="2376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Colouraxo jpg">
            <a:extLst>
              <a:ext uri="{FF2B5EF4-FFF2-40B4-BE49-F238E27FC236}">
                <a16:creationId xmlns:a16="http://schemas.microsoft.com/office/drawing/2014/main" id="{AFDDAE37-EC6B-C929-6523-A56FD2D058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7633" y="641497"/>
            <a:ext cx="3152090" cy="6033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undefined">
            <a:extLst>
              <a:ext uri="{FF2B5EF4-FFF2-40B4-BE49-F238E27FC236}">
                <a16:creationId xmlns:a16="http://schemas.microsoft.com/office/drawing/2014/main" id="{D69DA2F5-882B-D5B0-90C0-51E63C445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0662" y="3338765"/>
            <a:ext cx="2826252" cy="3340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3,600+ Mid Century Modern House Stock Illustrations, Royalty-Free Vector  Graphics &amp; Clip Art - iStock | Mid century modern house exterior, Mid  century modern house vector, Mid century modern house garage">
            <a:extLst>
              <a:ext uri="{FF2B5EF4-FFF2-40B4-BE49-F238E27FC236}">
                <a16:creationId xmlns:a16="http://schemas.microsoft.com/office/drawing/2014/main" id="{2225B37C-B036-689B-9D5D-7F8597FCA1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6" t="19914" r="3876" b="20327"/>
          <a:stretch/>
        </p:blipFill>
        <p:spPr bwMode="auto">
          <a:xfrm>
            <a:off x="3083259" y="4220063"/>
            <a:ext cx="2453841" cy="1050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98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78B547-639E-026D-1568-8CFC0774E0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74" y="0"/>
            <a:ext cx="10515600" cy="1325563"/>
          </a:xfrm>
        </p:spPr>
        <p:txBody>
          <a:bodyPr/>
          <a:lstStyle/>
          <a:p>
            <a:r>
              <a:rPr lang="en-US" dirty="0" err="1"/>
              <a:t>Tidyverse</a:t>
            </a:r>
            <a:endParaRPr lang="en-US" dirty="0"/>
          </a:p>
        </p:txBody>
      </p:sp>
      <p:pic>
        <p:nvPicPr>
          <p:cNvPr id="4" name="Google Shape;133;p14">
            <a:extLst>
              <a:ext uri="{FF2B5EF4-FFF2-40B4-BE49-F238E27FC236}">
                <a16:creationId xmlns:a16="http://schemas.microsoft.com/office/drawing/2014/main" id="{70FE2460-5686-FA2A-83F2-43CA591CA827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46868" y="3548583"/>
            <a:ext cx="3539968" cy="2874132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3C274EF-0FE8-A252-A88D-99E0C33152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1149" y="0"/>
            <a:ext cx="3949700" cy="1333500"/>
          </a:xfrm>
          <a:prstGeom prst="rect">
            <a:avLst/>
          </a:prstGeom>
        </p:spPr>
      </p:pic>
      <p:pic>
        <p:nvPicPr>
          <p:cNvPr id="17412" name="Picture 4">
            <a:extLst>
              <a:ext uri="{FF2B5EF4-FFF2-40B4-BE49-F238E27FC236}">
                <a16:creationId xmlns:a16="http://schemas.microsoft.com/office/drawing/2014/main" id="{3DFA02C8-617F-0EFC-914A-BF2936A9DB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7874" y="1337015"/>
            <a:ext cx="1448962" cy="1498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utoShape 6">
            <a:extLst>
              <a:ext uri="{FF2B5EF4-FFF2-40B4-BE49-F238E27FC236}">
                <a16:creationId xmlns:a16="http://schemas.microsoft.com/office/drawing/2014/main" id="{3CBC27A5-097E-B72F-DAD5-727B45A1477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C76C1AB-BBF1-2E29-84A1-46F38756DCE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8246" t="11399" b="5037"/>
          <a:stretch/>
        </p:blipFill>
        <p:spPr>
          <a:xfrm>
            <a:off x="8446868" y="1325562"/>
            <a:ext cx="1869849" cy="178339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CE941C1-E023-A584-B680-9877DEB41F23}"/>
              </a:ext>
            </a:extLst>
          </p:cNvPr>
          <p:cNvSpPr txBox="1"/>
          <p:nvPr/>
        </p:nvSpPr>
        <p:spPr>
          <a:xfrm>
            <a:off x="239151" y="1111348"/>
            <a:ext cx="6127866" cy="5109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New standard library for 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err="1"/>
              <a:t>readr</a:t>
            </a:r>
            <a:r>
              <a:rPr lang="en-US" sz="2800" dirty="0"/>
              <a:t>: reading and writing files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err="1"/>
              <a:t>dplyr</a:t>
            </a:r>
            <a:r>
              <a:rPr lang="en-US" sz="2800" dirty="0"/>
              <a:t>: working with tables of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err="1"/>
              <a:t>stringr</a:t>
            </a:r>
            <a:r>
              <a:rPr lang="en-US" sz="2800" dirty="0"/>
              <a:t>: string manipulation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err="1"/>
              <a:t>tidyr</a:t>
            </a:r>
            <a:r>
              <a:rPr lang="en-US" sz="2800" dirty="0"/>
              <a:t>/</a:t>
            </a:r>
            <a:r>
              <a:rPr lang="en-US" sz="2800" dirty="0" err="1"/>
              <a:t>purrr</a:t>
            </a:r>
            <a:r>
              <a:rPr lang="en-US" sz="2800" dirty="0"/>
              <a:t>: data manipulation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ggplot2: plotting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err="1"/>
              <a:t>forcats</a:t>
            </a:r>
            <a:r>
              <a:rPr lang="en-US" sz="2800" dirty="0"/>
              <a:t>: discrete factor data</a:t>
            </a:r>
          </a:p>
          <a:p>
            <a:endParaRPr lang="en-US" sz="2800" dirty="0"/>
          </a:p>
          <a:p>
            <a:r>
              <a:rPr lang="en-US" sz="2800" b="1" dirty="0"/>
              <a:t>R Language idiosyncrasies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|&gt; pipe operator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Non-standard evaluation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2338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0F2C98-74A2-4448-3D6B-25D011BE15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06" y="18255"/>
            <a:ext cx="10515600" cy="1325563"/>
          </a:xfrm>
        </p:spPr>
        <p:txBody>
          <a:bodyPr/>
          <a:lstStyle/>
          <a:p>
            <a:r>
              <a:rPr lang="en-US" dirty="0" err="1"/>
              <a:t>dplyr</a:t>
            </a:r>
            <a:r>
              <a:rPr lang="en-US" dirty="0"/>
              <a:t>: A package for working with </a:t>
            </a:r>
            <a:r>
              <a:rPr lang="en-US" dirty="0" err="1"/>
              <a:t>data.frames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13EECA-0025-99AC-DBD1-1416057E1B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3117" y="1253331"/>
            <a:ext cx="11392616" cy="4351338"/>
          </a:xfrm>
        </p:spPr>
        <p:txBody>
          <a:bodyPr>
            <a:normAutofit lnSpcReduction="10000"/>
          </a:bodyPr>
          <a:lstStyle/>
          <a:p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glimpse</a:t>
            </a:r>
            <a:r>
              <a:rPr lang="en-US" dirty="0"/>
              <a:t>: get list of columns and example values</a:t>
            </a:r>
          </a:p>
          <a:p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select</a:t>
            </a:r>
            <a:r>
              <a:rPr lang="en-US" dirty="0"/>
              <a:t>: select columns</a:t>
            </a:r>
          </a:p>
          <a:p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filter</a:t>
            </a:r>
            <a:r>
              <a:rPr lang="en-US" dirty="0"/>
              <a:t>: filter rows</a:t>
            </a:r>
          </a:p>
          <a:p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mutate</a:t>
            </a:r>
            <a:r>
              <a:rPr lang="en-US" dirty="0"/>
              <a:t>: create column from function of other values in row</a:t>
            </a:r>
          </a:p>
          <a:p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join_{</a:t>
            </a:r>
            <a:r>
              <a:rPr lang="en-US" b="1" dirty="0" err="1">
                <a:latin typeface="Consolas" panose="020B0609020204030204" pitchFamily="49" charset="0"/>
                <a:cs typeface="Consolas" panose="020B0609020204030204" pitchFamily="49" charset="0"/>
              </a:rPr>
              <a:t>left,inner,full,semi,anti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r>
              <a:rPr lang="en-US" dirty="0">
                <a:cs typeface="Consolas" panose="020B0609020204030204" pitchFamily="49" charset="0"/>
              </a:rPr>
              <a:t>: </a:t>
            </a:r>
            <a:r>
              <a:rPr lang="en-US" dirty="0" err="1">
                <a:cs typeface="Consolas" panose="020B0609020204030204" pitchFamily="49" charset="0"/>
              </a:rPr>
              <a:t>sql</a:t>
            </a:r>
            <a:r>
              <a:rPr lang="en-US" dirty="0">
                <a:cs typeface="Consolas" panose="020B0609020204030204" pitchFamily="49" charset="0"/>
              </a:rPr>
              <a:t> joins</a:t>
            </a:r>
          </a:p>
          <a:p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bind_{</a:t>
            </a:r>
            <a:r>
              <a:rPr lang="en-US" b="1" dirty="0" err="1">
                <a:latin typeface="Consolas" panose="020B0609020204030204" pitchFamily="49" charset="0"/>
                <a:cs typeface="Consolas" panose="020B0609020204030204" pitchFamily="49" charset="0"/>
              </a:rPr>
              <a:t>rows,cols</a:t>
            </a:r>
            <a:r>
              <a:rPr lang="en-US" b="1" dirty="0">
                <a:cs typeface="Consolas" panose="020B0609020204030204" pitchFamily="49" charset="0"/>
              </a:rPr>
              <a:t>}</a:t>
            </a:r>
            <a:r>
              <a:rPr lang="en-US" dirty="0">
                <a:cs typeface="Consolas" panose="020B0609020204030204" pitchFamily="49" charset="0"/>
              </a:rPr>
              <a:t>: concatenate </a:t>
            </a:r>
            <a:r>
              <a:rPr lang="en-US" dirty="0" err="1">
                <a:cs typeface="Consolas" panose="020B0609020204030204" pitchFamily="49" charset="0"/>
              </a:rPr>
              <a:t>data.frames</a:t>
            </a:r>
            <a:endParaRPr lang="en-US" dirty="0">
              <a:cs typeface="Consolas" panose="020B0609020204030204" pitchFamily="49" charset="0"/>
            </a:endParaRPr>
          </a:p>
          <a:p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arrange</a:t>
            </a:r>
            <a:r>
              <a:rPr lang="en-US" dirty="0">
                <a:cs typeface="Consolas" panose="020B0609020204030204" pitchFamily="49" charset="0"/>
              </a:rPr>
              <a:t>: sort data </a:t>
            </a:r>
          </a:p>
          <a:p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distinct</a:t>
            </a:r>
            <a:r>
              <a:rPr lang="en-US" dirty="0">
                <a:cs typeface="Consolas" panose="020B0609020204030204" pitchFamily="49" charset="0"/>
              </a:rPr>
              <a:t>, 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count</a:t>
            </a:r>
            <a:r>
              <a:rPr lang="en-US" dirty="0">
                <a:cs typeface="Consolas" panose="020B0609020204030204" pitchFamily="49" charset="0"/>
              </a:rPr>
              <a:t>: filter or count distinct values of given columns</a:t>
            </a:r>
          </a:p>
          <a:p>
            <a:r>
              <a:rPr lang="en-US" dirty="0">
                <a:cs typeface="Consolas" panose="020B0609020204030204" pitchFamily="49" charset="0"/>
              </a:rPr>
              <a:t>Can do queries over client/server databases too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2BF366-E8C4-C2BF-8288-CA7F9A2B42FD}"/>
              </a:ext>
            </a:extLst>
          </p:cNvPr>
          <p:cNvSpPr txBox="1"/>
          <p:nvPr/>
        </p:nvSpPr>
        <p:spPr>
          <a:xfrm>
            <a:off x="129157" y="5943600"/>
            <a:ext cx="75366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In my opinion much better designed library than pandas</a:t>
            </a:r>
          </a:p>
          <a:p>
            <a:r>
              <a:rPr lang="en-US" sz="2400" dirty="0"/>
              <a:t>Faster and syntax is good once you get use to it</a:t>
            </a:r>
          </a:p>
        </p:txBody>
      </p:sp>
    </p:spTree>
    <p:extLst>
      <p:ext uri="{BB962C8B-B14F-4D97-AF65-F5344CB8AC3E}">
        <p14:creationId xmlns:p14="http://schemas.microsoft.com/office/powerpoint/2010/main" val="239166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CB2AF6-7868-AB7E-8382-7F0C85122F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lang="en-US" dirty="0"/>
              <a:t>Pipe operator</a:t>
            </a:r>
          </a:p>
        </p:txBody>
      </p:sp>
      <p:sp>
        <p:nvSpPr>
          <p:cNvPr id="6" name="Google Shape;147;p16">
            <a:extLst>
              <a:ext uri="{FF2B5EF4-FFF2-40B4-BE49-F238E27FC236}">
                <a16:creationId xmlns:a16="http://schemas.microsoft.com/office/drawing/2014/main" id="{1E082498-6BCE-5F12-B791-DD4E834FCC40}"/>
              </a:ext>
            </a:extLst>
          </p:cNvPr>
          <p:cNvSpPr txBox="1">
            <a:spLocks/>
          </p:cNvSpPr>
          <p:nvPr/>
        </p:nvSpPr>
        <p:spPr>
          <a:xfrm>
            <a:off x="583483" y="1055951"/>
            <a:ext cx="11025033" cy="4152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SzPts val="1500"/>
              <a:buNone/>
            </a:pPr>
            <a:r>
              <a:rPr lang="en-US" sz="2400" b="1" dirty="0" err="1">
                <a:solidFill>
                  <a:schemeClr val="accent1"/>
                </a:solidFill>
                <a:highlight>
                  <a:srgbClr val="FFFFFF"/>
                </a:highlight>
                <a:latin typeface="Consolas" panose="020B0609020204030204" pitchFamily="49" charset="0"/>
                <a:ea typeface="Consolas"/>
                <a:cs typeface="Consolas" panose="020B0609020204030204" pitchFamily="49" charset="0"/>
                <a:sym typeface="Consolas"/>
              </a:rPr>
              <a:t>first_arg</a:t>
            </a:r>
            <a:r>
              <a:rPr lang="en-US" sz="2400" dirty="0">
                <a:solidFill>
                  <a:srgbClr val="4D4D4C"/>
                </a:solidFill>
                <a:highlight>
                  <a:srgbClr val="FFFFFF"/>
                </a:highlight>
                <a:latin typeface="Consolas" panose="020B0609020204030204" pitchFamily="49" charset="0"/>
                <a:ea typeface="Consolas"/>
                <a:cs typeface="Consolas" panose="020B0609020204030204" pitchFamily="49" charset="0"/>
                <a:sym typeface="Consolas"/>
              </a:rPr>
              <a:t> |&gt; f(</a:t>
            </a:r>
            <a:r>
              <a:rPr lang="en-US" sz="2400" dirty="0" err="1">
                <a:solidFill>
                  <a:srgbClr val="4D4D4C"/>
                </a:solidFill>
                <a:highlight>
                  <a:srgbClr val="FFFFFF"/>
                </a:highlight>
                <a:latin typeface="Consolas" panose="020B0609020204030204" pitchFamily="49" charset="0"/>
                <a:ea typeface="Consolas"/>
                <a:cs typeface="Consolas" panose="020B0609020204030204" pitchFamily="49" charset="0"/>
                <a:sym typeface="Consolas"/>
              </a:rPr>
              <a:t>second_arg</a:t>
            </a:r>
            <a:r>
              <a:rPr lang="en-US" sz="2400" dirty="0">
                <a:solidFill>
                  <a:srgbClr val="4D4D4C"/>
                </a:solidFill>
                <a:highlight>
                  <a:srgbClr val="FFFFFF"/>
                </a:highlight>
                <a:latin typeface="Consolas" panose="020B0609020204030204" pitchFamily="49" charset="0"/>
                <a:ea typeface="Consolas"/>
                <a:cs typeface="Consolas" panose="020B0609020204030204" pitchFamily="49" charset="0"/>
                <a:sym typeface="Consolas"/>
              </a:rPr>
              <a:t>)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/>
              <a:t>is the same as  </a:t>
            </a:r>
            <a:r>
              <a:rPr lang="en-US" sz="2400" dirty="0">
                <a:solidFill>
                  <a:srgbClr val="4D4D4C"/>
                </a:solidFill>
                <a:highlight>
                  <a:srgbClr val="FFFFFF"/>
                </a:highlight>
                <a:latin typeface="Consolas" panose="020B0609020204030204" pitchFamily="49" charset="0"/>
                <a:ea typeface="Consolas"/>
                <a:cs typeface="Consolas" panose="020B0609020204030204" pitchFamily="49" charset="0"/>
                <a:sym typeface="Consolas"/>
              </a:rPr>
              <a:t>f(</a:t>
            </a:r>
            <a:r>
              <a:rPr lang="en-US" sz="2400" b="1" dirty="0" err="1">
                <a:solidFill>
                  <a:schemeClr val="accent1"/>
                </a:solidFill>
                <a:highlight>
                  <a:srgbClr val="FFFFFF"/>
                </a:highlight>
                <a:latin typeface="Consolas" panose="020B0609020204030204" pitchFamily="49" charset="0"/>
                <a:ea typeface="Consolas"/>
                <a:cs typeface="Consolas" panose="020B0609020204030204" pitchFamily="49" charset="0"/>
                <a:sym typeface="Consolas"/>
              </a:rPr>
              <a:t>first_arg</a:t>
            </a:r>
            <a:r>
              <a:rPr lang="en-US" sz="2400" dirty="0">
                <a:solidFill>
                  <a:srgbClr val="4D4D4C"/>
                </a:solidFill>
                <a:highlight>
                  <a:srgbClr val="FFFFFF"/>
                </a:highlight>
                <a:latin typeface="Consolas" panose="020B0609020204030204" pitchFamily="49" charset="0"/>
                <a:ea typeface="Consolas"/>
                <a:cs typeface="Consolas" panose="020B0609020204030204" pitchFamily="49" charset="0"/>
                <a:sym typeface="Consolas"/>
              </a:rPr>
              <a:t>, </a:t>
            </a:r>
            <a:r>
              <a:rPr lang="en-US" sz="2400" dirty="0" err="1">
                <a:solidFill>
                  <a:srgbClr val="4D4D4C"/>
                </a:solidFill>
                <a:highlight>
                  <a:srgbClr val="FFFFFF"/>
                </a:highlight>
                <a:latin typeface="Consolas" panose="020B0609020204030204" pitchFamily="49" charset="0"/>
                <a:ea typeface="Consolas"/>
                <a:cs typeface="Consolas" panose="020B0609020204030204" pitchFamily="49" charset="0"/>
                <a:sym typeface="Consolas"/>
              </a:rPr>
              <a:t>second_arg</a:t>
            </a:r>
            <a:r>
              <a:rPr lang="en-US" sz="2400" dirty="0">
                <a:solidFill>
                  <a:srgbClr val="4D4D4C"/>
                </a:solidFill>
                <a:highlight>
                  <a:srgbClr val="FFFFFF"/>
                </a:highlight>
                <a:latin typeface="Consolas" panose="020B0609020204030204" pitchFamily="49" charset="0"/>
                <a:ea typeface="Consolas"/>
                <a:cs typeface="Consolas" panose="020B0609020204030204" pitchFamily="49" charset="0"/>
                <a:sym typeface="Consolas"/>
              </a:rPr>
              <a:t>)</a:t>
            </a:r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SzPts val="1500"/>
              <a:buNone/>
            </a:pPr>
            <a:r>
              <a:rPr lang="en-US" sz="2400" dirty="0"/>
              <a:t>Eliminates the need to define multiple intermediate objects</a:t>
            </a:r>
          </a:p>
          <a:p>
            <a:pPr marL="0" indent="0">
              <a:buSzPts val="1500"/>
              <a:buNone/>
            </a:pPr>
            <a:r>
              <a:rPr lang="en-US" sz="2400" dirty="0"/>
              <a:t>Allows piping the result from one function into the next to build "pipelines"</a:t>
            </a:r>
          </a:p>
          <a:p>
            <a:pPr marL="0" indent="0">
              <a:spcBef>
                <a:spcPts val="1600"/>
              </a:spcBef>
              <a:buFont typeface="Arial" panose="020B0604020202020204" pitchFamily="34" charset="0"/>
              <a:buNone/>
            </a:pPr>
            <a:endParaRPr lang="en-US" sz="2400" dirty="0"/>
          </a:p>
        </p:txBody>
      </p:sp>
      <p:sp>
        <p:nvSpPr>
          <p:cNvPr id="7" name="Google Shape;155;p17">
            <a:extLst>
              <a:ext uri="{FF2B5EF4-FFF2-40B4-BE49-F238E27FC236}">
                <a16:creationId xmlns:a16="http://schemas.microsoft.com/office/drawing/2014/main" id="{B7C32375-03D3-1F51-7BEB-DC07C7B5149F}"/>
              </a:ext>
            </a:extLst>
          </p:cNvPr>
          <p:cNvSpPr txBox="1">
            <a:spLocks/>
          </p:cNvSpPr>
          <p:nvPr/>
        </p:nvSpPr>
        <p:spPr>
          <a:xfrm>
            <a:off x="0" y="2873651"/>
            <a:ext cx="11608516" cy="3561016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600"/>
              </a:spcBef>
              <a:buFont typeface="Arial" panose="020B0604020202020204" pitchFamily="34" charset="0"/>
              <a:buNone/>
            </a:pPr>
            <a:r>
              <a:rPr lang="en-US" sz="2400" dirty="0">
                <a:solidFill>
                  <a:srgbClr val="4D4D4C"/>
                </a:solidFill>
                <a:latin typeface="Consolas"/>
                <a:ea typeface="Consolas"/>
                <a:cs typeface="Consolas"/>
                <a:sym typeface="Consolas"/>
              </a:rPr>
              <a:t>data |&gt; </a:t>
            </a:r>
          </a:p>
          <a:p>
            <a:pPr marL="0" indent="0">
              <a:spcBef>
                <a:spcPts val="1600"/>
              </a:spcBef>
              <a:buFont typeface="Arial" panose="020B0604020202020204" pitchFamily="34" charset="0"/>
              <a:buNone/>
            </a:pPr>
            <a:br>
              <a:rPr lang="en-US" sz="2400" dirty="0">
                <a:solidFill>
                  <a:srgbClr val="4D4D4C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2400" dirty="0">
                <a:solidFill>
                  <a:srgbClr val="4D4D4C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US" sz="2400" dirty="0">
                <a:solidFill>
                  <a:srgbClr val="8E908C"/>
                </a:solidFill>
                <a:latin typeface="Consolas"/>
                <a:ea typeface="Consolas"/>
                <a:cs typeface="Consolas"/>
                <a:sym typeface="Consolas"/>
              </a:rPr>
              <a:t># filter to rows whose continent is Americas and the year 2018   </a:t>
            </a:r>
            <a:br>
              <a:rPr lang="en-US" sz="2400" dirty="0">
                <a:solidFill>
                  <a:srgbClr val="4D4D4C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2400" dirty="0">
                <a:solidFill>
                  <a:srgbClr val="4D4D4C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US" sz="2400" dirty="0" err="1">
                <a:solidFill>
                  <a:srgbClr val="4D4D4C"/>
                </a:solidFill>
                <a:latin typeface="Consolas"/>
                <a:ea typeface="Consolas"/>
                <a:cs typeface="Consolas"/>
                <a:sym typeface="Consolas"/>
              </a:rPr>
              <a:t>dplyr</a:t>
            </a:r>
            <a:r>
              <a:rPr lang="en-US" sz="2400" dirty="0">
                <a:solidFill>
                  <a:srgbClr val="4D4D4C"/>
                </a:solidFill>
                <a:latin typeface="Consolas"/>
                <a:ea typeface="Consolas"/>
                <a:cs typeface="Consolas"/>
                <a:sym typeface="Consolas"/>
              </a:rPr>
              <a:t>::filter(continent == </a:t>
            </a:r>
            <a:r>
              <a:rPr lang="en-US" sz="2400" dirty="0">
                <a:solidFill>
                  <a:srgbClr val="718C00"/>
                </a:solidFill>
                <a:latin typeface="Consolas"/>
                <a:ea typeface="Consolas"/>
                <a:cs typeface="Consolas"/>
                <a:sym typeface="Consolas"/>
              </a:rPr>
              <a:t>"Americas"</a:t>
            </a:r>
            <a:r>
              <a:rPr lang="en-US" sz="2400" dirty="0">
                <a:solidFill>
                  <a:srgbClr val="4D4D4C"/>
                </a:solidFill>
                <a:latin typeface="Consolas"/>
                <a:ea typeface="Consolas"/>
                <a:cs typeface="Consolas"/>
                <a:sym typeface="Consolas"/>
              </a:rPr>
              <a:t>, year == </a:t>
            </a:r>
            <a:r>
              <a:rPr lang="en-US" sz="2400" dirty="0">
                <a:solidFill>
                  <a:srgbClr val="718C00"/>
                </a:solidFill>
                <a:latin typeface="Consolas"/>
                <a:ea typeface="Consolas"/>
                <a:cs typeface="Consolas"/>
                <a:sym typeface="Consolas"/>
              </a:rPr>
              <a:t>"2018"</a:t>
            </a:r>
            <a:r>
              <a:rPr lang="en-US" sz="2400" dirty="0">
                <a:solidFill>
                  <a:srgbClr val="4D4D4C"/>
                </a:solidFill>
                <a:latin typeface="Consolas"/>
                <a:ea typeface="Consolas"/>
                <a:cs typeface="Consolas"/>
                <a:sym typeface="Consolas"/>
              </a:rPr>
              <a:t>) |&gt;</a:t>
            </a:r>
          </a:p>
          <a:p>
            <a:pPr marL="0" indent="0">
              <a:spcBef>
                <a:spcPts val="1600"/>
              </a:spcBef>
              <a:buFont typeface="Arial" panose="020B0604020202020204" pitchFamily="34" charset="0"/>
              <a:buNone/>
            </a:pPr>
            <a:br>
              <a:rPr lang="en-US" sz="2400" dirty="0">
                <a:solidFill>
                  <a:srgbClr val="4D4D4C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2400" dirty="0">
                <a:solidFill>
                  <a:srgbClr val="4D4D4C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US" sz="2400" dirty="0">
                <a:solidFill>
                  <a:srgbClr val="8E908C"/>
                </a:solidFill>
                <a:latin typeface="Consolas"/>
                <a:ea typeface="Consolas"/>
                <a:cs typeface="Consolas"/>
                <a:sym typeface="Consolas"/>
              </a:rPr>
              <a:t># shows the country and life expectancy value for these rows</a:t>
            </a:r>
            <a:br>
              <a:rPr lang="en-US" sz="2400" dirty="0">
                <a:solidFill>
                  <a:srgbClr val="4D4D4C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2400" dirty="0">
                <a:solidFill>
                  <a:srgbClr val="4D4D4C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US" sz="2400" dirty="0" err="1">
                <a:solidFill>
                  <a:srgbClr val="4D4D4C"/>
                </a:solidFill>
                <a:latin typeface="Consolas"/>
                <a:ea typeface="Consolas"/>
                <a:cs typeface="Consolas"/>
                <a:sym typeface="Consolas"/>
              </a:rPr>
              <a:t>dplyr</a:t>
            </a:r>
            <a:r>
              <a:rPr lang="en-US" sz="2400" dirty="0">
                <a:solidFill>
                  <a:srgbClr val="4D4D4C"/>
                </a:solidFill>
                <a:latin typeface="Consolas"/>
                <a:ea typeface="Consolas"/>
                <a:cs typeface="Consolas"/>
                <a:sym typeface="Consolas"/>
              </a:rPr>
              <a:t>::select(country, </a:t>
            </a:r>
            <a:r>
              <a:rPr lang="en-US" sz="2400" dirty="0" err="1">
                <a:solidFill>
                  <a:srgbClr val="4D4D4C"/>
                </a:solidFill>
                <a:latin typeface="Consolas"/>
                <a:ea typeface="Consolas"/>
                <a:cs typeface="Consolas"/>
                <a:sym typeface="Consolas"/>
              </a:rPr>
              <a:t>life_exp</a:t>
            </a:r>
            <a:r>
              <a:rPr lang="en-US" sz="2400" dirty="0">
                <a:solidFill>
                  <a:srgbClr val="4D4D4C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lang="en-US" sz="24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590143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1"/>
          <p:cNvSpPr txBox="1">
            <a:spLocks noGrp="1"/>
          </p:cNvSpPr>
          <p:nvPr>
            <p:ph type="title"/>
          </p:nvPr>
        </p:nvSpPr>
        <p:spPr>
          <a:xfrm>
            <a:off x="0" y="0"/>
            <a:ext cx="10007600" cy="1017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r>
              <a:rPr lang="en" dirty="0" err="1"/>
              <a:t>stringr</a:t>
            </a:r>
            <a:r>
              <a:rPr lang="en" dirty="0"/>
              <a:t> Regular Expressions</a:t>
            </a:r>
            <a:endParaRPr dirty="0"/>
          </a:p>
        </p:txBody>
      </p:sp>
      <p:sp>
        <p:nvSpPr>
          <p:cNvPr id="249" name="Google Shape;249;p31"/>
          <p:cNvSpPr txBox="1">
            <a:spLocks noGrp="1"/>
          </p:cNvSpPr>
          <p:nvPr>
            <p:ph type="body" idx="1"/>
          </p:nvPr>
        </p:nvSpPr>
        <p:spPr>
          <a:xfrm>
            <a:off x="-244801" y="1181800"/>
            <a:ext cx="7644668" cy="5462314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186262" indent="0">
              <a:buSzPts val="1400"/>
              <a:buNone/>
            </a:pPr>
            <a:r>
              <a:rPr lang="en" sz="2400" dirty="0">
                <a:latin typeface="Arial"/>
                <a:ea typeface="Arial"/>
                <a:cs typeface="Arial"/>
                <a:sym typeface="Arial"/>
              </a:rPr>
              <a:t>Create your own character class using []:</a:t>
            </a:r>
            <a:endParaRPr sz="2400" dirty="0">
              <a:latin typeface="Arial"/>
              <a:ea typeface="Arial"/>
              <a:cs typeface="Arial"/>
              <a:sym typeface="Arial"/>
            </a:endParaRPr>
          </a:p>
          <a:p>
            <a:pPr indent="-406390">
              <a:buSzPts val="1200"/>
              <a:buFont typeface="Arial"/>
              <a:buChar char="○"/>
            </a:pPr>
            <a:r>
              <a:rPr lang="en" sz="2000" dirty="0">
                <a:latin typeface="Arial"/>
                <a:ea typeface="Arial"/>
                <a:cs typeface="Arial"/>
                <a:sym typeface="Arial"/>
              </a:rPr>
              <a:t>[</a:t>
            </a:r>
            <a:r>
              <a:rPr lang="en" sz="2000" dirty="0" err="1">
                <a:latin typeface="Arial"/>
                <a:ea typeface="Arial"/>
                <a:cs typeface="Arial"/>
                <a:sym typeface="Arial"/>
              </a:rPr>
              <a:t>abc</a:t>
            </a:r>
            <a:r>
              <a:rPr lang="en" sz="2000" dirty="0">
                <a:latin typeface="Arial"/>
                <a:ea typeface="Arial"/>
                <a:cs typeface="Arial"/>
                <a:sym typeface="Arial"/>
              </a:rPr>
              <a:t>] - match a, b, or c</a:t>
            </a:r>
            <a:endParaRPr sz="2000" dirty="0">
              <a:latin typeface="Arial"/>
              <a:ea typeface="Arial"/>
              <a:cs typeface="Arial"/>
              <a:sym typeface="Arial"/>
            </a:endParaRPr>
          </a:p>
          <a:p>
            <a:pPr indent="-406390">
              <a:buSzPts val="1200"/>
              <a:buFont typeface="Arial"/>
              <a:buChar char="○"/>
            </a:pPr>
            <a:r>
              <a:rPr lang="en" sz="2000" dirty="0">
                <a:latin typeface="Arial"/>
                <a:ea typeface="Arial"/>
                <a:cs typeface="Arial"/>
                <a:sym typeface="Arial"/>
              </a:rPr>
              <a:t>[a-z] - match every character between a and z</a:t>
            </a:r>
            <a:endParaRPr sz="2000" dirty="0">
              <a:latin typeface="Arial"/>
              <a:ea typeface="Arial"/>
              <a:cs typeface="Arial"/>
              <a:sym typeface="Arial"/>
            </a:endParaRPr>
          </a:p>
          <a:p>
            <a:pPr indent="-406390">
              <a:buSzPts val="1200"/>
              <a:buFont typeface="Arial"/>
              <a:buChar char="○"/>
            </a:pPr>
            <a:r>
              <a:rPr lang="en" sz="2000" dirty="0">
                <a:latin typeface="Arial"/>
                <a:ea typeface="Arial"/>
                <a:cs typeface="Arial"/>
                <a:sym typeface="Arial"/>
              </a:rPr>
              <a:t>[^</a:t>
            </a:r>
            <a:r>
              <a:rPr lang="en" sz="2000" dirty="0" err="1">
                <a:latin typeface="Arial"/>
                <a:ea typeface="Arial"/>
                <a:cs typeface="Arial"/>
                <a:sym typeface="Arial"/>
              </a:rPr>
              <a:t>abc</a:t>
            </a:r>
            <a:r>
              <a:rPr lang="en" sz="2000" dirty="0">
                <a:latin typeface="Arial"/>
                <a:ea typeface="Arial"/>
                <a:cs typeface="Arial"/>
                <a:sym typeface="Arial"/>
              </a:rPr>
              <a:t>] - match anything except a, b, or c</a:t>
            </a:r>
            <a:endParaRPr sz="2000" dirty="0">
              <a:latin typeface="Arial"/>
              <a:ea typeface="Arial"/>
              <a:cs typeface="Arial"/>
              <a:sym typeface="Arial"/>
            </a:endParaRPr>
          </a:p>
          <a:p>
            <a:pPr indent="-406390">
              <a:buSzPts val="1200"/>
              <a:buFont typeface="Arial"/>
              <a:buChar char="○"/>
            </a:pPr>
            <a:r>
              <a:rPr lang="en" sz="2000" dirty="0">
                <a:latin typeface="Arial"/>
                <a:ea typeface="Arial"/>
                <a:cs typeface="Arial"/>
                <a:sym typeface="Arial"/>
              </a:rPr>
              <a:t>[\^\-] - match ^ or -</a:t>
            </a:r>
          </a:p>
          <a:p>
            <a:pPr marL="203195" indent="0">
              <a:buSzPts val="1200"/>
              <a:buNone/>
            </a:pPr>
            <a:endParaRPr sz="2000" dirty="0">
              <a:latin typeface="Arial"/>
              <a:ea typeface="Arial"/>
              <a:cs typeface="Arial"/>
              <a:sym typeface="Arial"/>
            </a:endParaRPr>
          </a:p>
          <a:p>
            <a:pPr marL="203195" indent="0">
              <a:buSzPts val="1200"/>
              <a:buNone/>
            </a:pPr>
            <a:r>
              <a:rPr lang="en" sz="2400" dirty="0">
                <a:latin typeface="Arial"/>
                <a:ea typeface="Arial"/>
                <a:cs typeface="Arial"/>
                <a:sym typeface="Arial"/>
              </a:rPr>
              <a:t>Anchors:</a:t>
            </a:r>
            <a:endParaRPr sz="2400" dirty="0">
              <a:latin typeface="Arial"/>
              <a:ea typeface="Arial"/>
              <a:cs typeface="Arial"/>
              <a:sym typeface="Arial"/>
            </a:endParaRPr>
          </a:p>
          <a:p>
            <a:pPr indent="-406390">
              <a:buSzPts val="1200"/>
              <a:buFont typeface="Arial"/>
              <a:buChar char="○"/>
            </a:pPr>
            <a:r>
              <a:rPr lang="en" sz="2000" dirty="0">
                <a:latin typeface="Arial"/>
                <a:ea typeface="Arial"/>
                <a:cs typeface="Arial"/>
                <a:sym typeface="Arial"/>
              </a:rPr>
              <a:t>^ - match beginning</a:t>
            </a:r>
            <a:endParaRPr sz="2000" dirty="0">
              <a:latin typeface="Arial"/>
              <a:ea typeface="Arial"/>
              <a:cs typeface="Arial"/>
              <a:sym typeface="Arial"/>
            </a:endParaRPr>
          </a:p>
          <a:p>
            <a:pPr indent="-406390">
              <a:buSzPts val="1200"/>
              <a:buFont typeface="Arial"/>
              <a:buChar char="○"/>
            </a:pPr>
            <a:r>
              <a:rPr lang="en" sz="2000" dirty="0">
                <a:latin typeface="Arial"/>
                <a:ea typeface="Arial"/>
                <a:cs typeface="Arial"/>
                <a:sym typeface="Arial"/>
              </a:rPr>
              <a:t>$ - match end</a:t>
            </a:r>
          </a:p>
          <a:p>
            <a:pPr marL="203195" indent="0">
              <a:buSzPts val="1200"/>
              <a:buNone/>
            </a:pPr>
            <a:endParaRPr sz="2000" dirty="0">
              <a:latin typeface="Arial"/>
              <a:ea typeface="Arial"/>
              <a:cs typeface="Arial"/>
              <a:sym typeface="Arial"/>
            </a:endParaRPr>
          </a:p>
          <a:p>
            <a:pPr marL="203195" indent="0">
              <a:buSzPts val="1200"/>
              <a:buNone/>
            </a:pPr>
            <a:r>
              <a:rPr lang="en" sz="2400" dirty="0">
                <a:latin typeface="Arial"/>
                <a:ea typeface="Arial"/>
                <a:cs typeface="Arial"/>
                <a:sym typeface="Arial"/>
              </a:rPr>
              <a:t>Repeat previous</a:t>
            </a:r>
            <a:endParaRPr sz="2400" dirty="0">
              <a:latin typeface="Arial"/>
              <a:ea typeface="Arial"/>
              <a:cs typeface="Arial"/>
              <a:sym typeface="Arial"/>
            </a:endParaRPr>
          </a:p>
          <a:p>
            <a:pPr indent="-406390">
              <a:buSzPts val="1200"/>
              <a:buFont typeface="Arial"/>
              <a:buChar char="○"/>
            </a:pPr>
            <a:r>
              <a:rPr lang="en" sz="2000" dirty="0">
                <a:latin typeface="Arial"/>
                <a:ea typeface="Arial"/>
                <a:cs typeface="Arial"/>
                <a:sym typeface="Arial"/>
              </a:rPr>
              <a:t>* - match 0 or more </a:t>
            </a:r>
            <a:endParaRPr sz="2000" dirty="0">
              <a:latin typeface="Arial"/>
              <a:ea typeface="Arial"/>
              <a:cs typeface="Arial"/>
              <a:sym typeface="Arial"/>
            </a:endParaRPr>
          </a:p>
          <a:p>
            <a:pPr indent="-406390">
              <a:buSzPts val="1200"/>
              <a:buFont typeface="Arial"/>
              <a:buChar char="○"/>
            </a:pPr>
            <a:r>
              <a:rPr lang="en" sz="2000" dirty="0">
                <a:latin typeface="Arial"/>
                <a:ea typeface="Arial"/>
                <a:cs typeface="Arial"/>
                <a:sym typeface="Arial"/>
              </a:rPr>
              <a:t>+ - match 1 or more</a:t>
            </a:r>
            <a:endParaRPr sz="2000" dirty="0">
              <a:latin typeface="Arial"/>
              <a:ea typeface="Arial"/>
              <a:cs typeface="Arial"/>
              <a:sym typeface="Arial"/>
            </a:endParaRPr>
          </a:p>
          <a:p>
            <a:pPr indent="-406390">
              <a:buClr>
                <a:srgbClr val="000000"/>
              </a:buClr>
              <a:buSzPts val="1200"/>
              <a:buFont typeface="Arial"/>
              <a:buChar char="○"/>
            </a:pPr>
            <a:r>
              <a:rPr lang="en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{2} - match exactly 2</a:t>
            </a:r>
            <a:endParaRPr sz="20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06390">
              <a:buClr>
                <a:srgbClr val="000000"/>
              </a:buClr>
              <a:buSzPts val="1200"/>
              <a:buFont typeface="Arial"/>
              <a:buChar char="○"/>
            </a:pPr>
            <a:r>
              <a:rPr lang="en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{2, } - 2 or more</a:t>
            </a:r>
            <a:endParaRPr sz="20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06390">
              <a:buClr>
                <a:srgbClr val="000000"/>
              </a:buClr>
              <a:buSzPts val="1200"/>
              <a:buFont typeface="Arial"/>
              <a:buChar char="○"/>
            </a:pPr>
            <a:r>
              <a:rPr lang="en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{2,4} - between 2 and 4</a:t>
            </a:r>
            <a:endParaRPr sz="20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" name="Google Shape;250;p31"/>
          <p:cNvSpPr txBox="1"/>
          <p:nvPr/>
        </p:nvSpPr>
        <p:spPr>
          <a:xfrm>
            <a:off x="6389067" y="1017600"/>
            <a:ext cx="6294000" cy="4608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Example: </a:t>
            </a:r>
            <a:endParaRPr kumimoji="0" sz="2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lang="en" sz="2400" kern="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# find mis-formatted </a:t>
            </a:r>
            <a:r>
              <a:rPr kumimoji="0" lang="en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uniprot</a:t>
            </a:r>
            <a:r>
              <a:rPr kumimoji="0" lang="en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entries</a:t>
            </a:r>
            <a:endParaRPr kumimoji="0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defTabSz="121917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b="0" i="0" u="none" strike="noStrike" kern="0" cap="none" spc="0" normalizeH="0" baseline="0" noProof="0" dirty="0">
                <a:ln>
                  <a:noFill/>
                </a:ln>
                <a:solidFill>
                  <a:srgbClr val="4D4D4C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data |&gt;</a:t>
            </a:r>
            <a:br>
              <a:rPr kumimoji="0" lang="en" b="0" i="0" u="none" strike="noStrike" kern="0" cap="none" spc="0" normalizeH="0" baseline="0" noProof="0" dirty="0">
                <a:ln>
                  <a:noFill/>
                </a:ln>
                <a:solidFill>
                  <a:srgbClr val="4D4D4C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</a:br>
            <a:r>
              <a:rPr kumimoji="0" lang="en" b="0" i="0" u="none" strike="noStrike" kern="0" cap="none" spc="0" normalizeH="0" baseline="0" noProof="0" dirty="0">
                <a:ln>
                  <a:noFill/>
                </a:ln>
                <a:solidFill>
                  <a:srgbClr val="4D4D4C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kumimoji="0" lang="en" b="0" i="0" u="none" strike="noStrike" kern="0" cap="none" spc="0" normalizeH="0" baseline="0" noProof="0" dirty="0" err="1">
                <a:ln>
                  <a:noFill/>
                </a:ln>
                <a:solidFill>
                  <a:srgbClr val="4D4D4C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dplyr</a:t>
            </a:r>
            <a:r>
              <a:rPr kumimoji="0" lang="en" b="0" i="0" u="none" strike="noStrike" kern="0" cap="none" spc="0" normalizeH="0" baseline="0" noProof="0" dirty="0">
                <a:ln>
                  <a:noFill/>
                </a:ln>
                <a:solidFill>
                  <a:srgbClr val="4D4D4C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::filter(</a:t>
            </a:r>
            <a:br>
              <a:rPr kumimoji="0" lang="en" b="0" i="0" u="none" strike="noStrike" kern="0" cap="none" spc="0" normalizeH="0" baseline="0" noProof="0" dirty="0">
                <a:ln>
                  <a:noFill/>
                </a:ln>
                <a:solidFill>
                  <a:srgbClr val="4D4D4C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</a:br>
            <a:r>
              <a:rPr kumimoji="0" lang="en" b="0" i="0" u="none" strike="noStrike" kern="0" cap="none" spc="0" normalizeH="0" baseline="0" noProof="0" dirty="0">
                <a:ln>
                  <a:noFill/>
                </a:ln>
                <a:solidFill>
                  <a:srgbClr val="4D4D4C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    !(</a:t>
            </a:r>
            <a:r>
              <a:rPr kumimoji="0" lang="en" b="0" i="0" u="none" strike="noStrike" kern="0" cap="none" spc="0" normalizeH="0" baseline="0" noProof="0" dirty="0" err="1">
                <a:ln>
                  <a:noFill/>
                </a:ln>
                <a:solidFill>
                  <a:srgbClr val="4D4D4C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uniprot_entry</a:t>
            </a:r>
            <a:r>
              <a:rPr lang="en" kern="0" dirty="0">
                <a:solidFill>
                  <a:srgbClr val="4D4D4C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|&gt;</a:t>
            </a:r>
            <a:r>
              <a:rPr kumimoji="0" lang="en" b="0" i="0" u="none" strike="noStrike" kern="0" cap="none" spc="0" normalizeH="0" baseline="0" noProof="0" dirty="0">
                <a:ln>
                  <a:noFill/>
                </a:ln>
                <a:solidFill>
                  <a:srgbClr val="4D4D4C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kumimoji="0" lang="en" b="0" i="0" u="none" strike="noStrike" kern="0" cap="none" spc="0" normalizeH="0" baseline="0" noProof="0" dirty="0" err="1">
                <a:ln>
                  <a:noFill/>
                </a:ln>
                <a:solidFill>
                  <a:srgbClr val="4D4D4C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stringr</a:t>
            </a:r>
            <a:r>
              <a:rPr kumimoji="0" lang="en" b="0" i="0" u="none" strike="noStrike" kern="0" cap="none" spc="0" normalizeH="0" baseline="0" noProof="0" dirty="0">
                <a:ln>
                  <a:noFill/>
                </a:ln>
                <a:solidFill>
                  <a:srgbClr val="4D4D4C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::detect(</a:t>
            </a:r>
            <a:br>
              <a:rPr kumimoji="0" lang="en" b="0" i="0" u="none" strike="noStrike" kern="0" cap="none" spc="0" normalizeH="0" baseline="0" noProof="0" dirty="0">
                <a:ln>
                  <a:noFill/>
                </a:ln>
                <a:solidFill>
                  <a:srgbClr val="4D4D4C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</a:br>
            <a:r>
              <a:rPr kumimoji="0" lang="en" b="0" i="0" u="none" strike="noStrike" kern="0" cap="none" spc="0" normalizeH="0" baseline="0" noProof="0" dirty="0">
                <a:ln>
                  <a:noFill/>
                </a:ln>
                <a:solidFill>
                  <a:srgbClr val="4D4D4C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      	</a:t>
            </a:r>
            <a:r>
              <a:rPr kumimoji="0" lang="en" b="0" i="0" u="none" strike="noStrike" kern="0" cap="none" spc="0" normalizeH="0" baseline="0" noProof="0" dirty="0">
                <a:ln>
                  <a:noFill/>
                </a:ln>
                <a:solidFill>
                  <a:srgbClr val="718C00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"^[A-Z0-9]{1,10}_[A-Z0-9]{1,5}$"</a:t>
            </a:r>
            <a:r>
              <a:rPr kumimoji="0" lang="en" b="0" i="0" u="none" strike="noStrike" kern="0" cap="none" spc="0" normalizeH="0" baseline="0" noProof="0" dirty="0">
                <a:ln>
                  <a:noFill/>
                </a:ln>
                <a:solidFill>
                  <a:srgbClr val="4D4D4C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))  </a:t>
            </a:r>
            <a:br>
              <a:rPr kumimoji="0" lang="en" b="0" i="0" u="none" strike="noStrike" kern="0" cap="none" spc="0" normalizeH="0" baseline="0" noProof="0" dirty="0">
                <a:ln>
                  <a:noFill/>
                </a:ln>
                <a:solidFill>
                  <a:srgbClr val="4D4D4C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</a:br>
            <a:r>
              <a:rPr kumimoji="0" lang="en" b="0" i="0" u="none" strike="noStrike" kern="0" cap="none" spc="0" normalizeH="0" baseline="0" noProof="0" dirty="0">
                <a:ln>
                  <a:noFill/>
                </a:ln>
                <a:solidFill>
                  <a:srgbClr val="4D4D4C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   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defTabSz="121917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defTabSz="121917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defTabSz="121917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Use online regular expression testers</a:t>
            </a:r>
            <a:endParaRPr kumimoji="0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132524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0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7"/>
          <p:cNvSpPr txBox="1"/>
          <p:nvPr/>
        </p:nvSpPr>
        <p:spPr>
          <a:xfrm>
            <a:off x="639821" y="4842104"/>
            <a:ext cx="4378571" cy="20158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4D4D4C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data_long</a:t>
            </a:r>
            <a:r>
              <a:rPr kumimoji="0" lang="en" sz="2000" b="0" i="0" u="none" strike="noStrike" kern="1200" cap="none" spc="0" normalizeH="0" baseline="0" noProof="0" dirty="0">
                <a:ln>
                  <a:noFill/>
                </a:ln>
                <a:solidFill>
                  <a:srgbClr val="4D4D4C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 &lt;- </a:t>
            </a:r>
            <a:r>
              <a:rPr kumimoji="0" lang="en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4D4D4C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data_wide</a:t>
            </a:r>
            <a:r>
              <a:rPr kumimoji="0" lang="en" sz="2000" b="0" i="0" u="none" strike="noStrike" kern="1200" cap="none" spc="0" normalizeH="0" baseline="0" noProof="0" dirty="0">
                <a:ln>
                  <a:noFill/>
                </a:ln>
                <a:solidFill>
                  <a:srgbClr val="4D4D4C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 |&gt;</a:t>
            </a:r>
            <a:br>
              <a:rPr kumimoji="0" lang="en" sz="2000" b="0" i="0" u="none" strike="noStrike" kern="1200" cap="none" spc="0" normalizeH="0" baseline="0" noProof="0" dirty="0">
                <a:ln>
                  <a:noFill/>
                </a:ln>
                <a:solidFill>
                  <a:srgbClr val="4D4D4C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</a:br>
            <a:r>
              <a:rPr kumimoji="0" lang="en" sz="2000" b="0" i="0" u="none" strike="noStrike" kern="1200" cap="none" spc="0" normalizeH="0" baseline="0" noProof="0" dirty="0">
                <a:ln>
                  <a:noFill/>
                </a:ln>
                <a:solidFill>
                  <a:srgbClr val="4D4D4C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kumimoji="0" lang="en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4D4D4C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tidyr</a:t>
            </a:r>
            <a:r>
              <a:rPr kumimoji="0" lang="en" sz="2000" b="0" i="0" u="none" strike="noStrike" kern="1200" cap="none" spc="0" normalizeH="0" baseline="0" noProof="0" dirty="0">
                <a:ln>
                  <a:noFill/>
                </a:ln>
                <a:solidFill>
                  <a:srgbClr val="4D4D4C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::</a:t>
            </a:r>
            <a:r>
              <a:rPr kumimoji="0" lang="en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4D4D4C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pivot_longer</a:t>
            </a:r>
            <a:r>
              <a:rPr kumimoji="0" lang="en" sz="2000" b="0" i="0" u="none" strike="noStrike" kern="1200" cap="none" spc="0" normalizeH="0" baseline="0" noProof="0" dirty="0">
                <a:ln>
                  <a:noFill/>
                </a:ln>
                <a:solidFill>
                  <a:srgbClr val="4D4D4C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(</a:t>
            </a:r>
            <a:br>
              <a:rPr kumimoji="0" lang="en" sz="2000" b="0" i="0" u="none" strike="noStrike" kern="1200" cap="none" spc="0" normalizeH="0" baseline="0" noProof="0" dirty="0">
                <a:ln>
                  <a:noFill/>
                </a:ln>
                <a:solidFill>
                  <a:srgbClr val="4D4D4C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</a:br>
            <a:r>
              <a:rPr kumimoji="0" lang="en" sz="2000" b="0" i="0" u="none" strike="noStrike" kern="1200" cap="none" spc="0" normalizeH="0" baseline="0" noProof="0" dirty="0">
                <a:ln>
                  <a:noFill/>
                </a:ln>
                <a:solidFill>
                  <a:srgbClr val="4D4D4C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    cols = c(a, b, c),</a:t>
            </a:r>
            <a:br>
              <a:rPr kumimoji="0" lang="en" sz="2000" b="0" i="0" u="none" strike="noStrike" kern="1200" cap="none" spc="0" normalizeH="0" baseline="0" noProof="0" dirty="0">
                <a:ln>
                  <a:noFill/>
                </a:ln>
                <a:solidFill>
                  <a:srgbClr val="4D4D4C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</a:br>
            <a:r>
              <a:rPr kumimoji="0" lang="en" sz="2000" b="0" i="0" u="none" strike="noStrike" kern="1200" cap="none" spc="0" normalizeH="0" baseline="0" noProof="0" dirty="0">
                <a:ln>
                  <a:noFill/>
                </a:ln>
                <a:solidFill>
                  <a:srgbClr val="4D4D4C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kumimoji="0" lang="en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4D4D4C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names_to</a:t>
            </a:r>
            <a:r>
              <a:rPr kumimoji="0" lang="en" sz="2000" b="0" i="0" u="none" strike="noStrike" kern="1200" cap="none" spc="0" normalizeH="0" baseline="0" noProof="0" dirty="0">
                <a:ln>
                  <a:noFill/>
                </a:ln>
                <a:solidFill>
                  <a:srgbClr val="4D4D4C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kumimoji="0" lang="en" sz="2000" b="0" i="0" u="none" strike="noStrike" kern="1200" cap="none" spc="0" normalizeH="0" baseline="0" noProof="0" dirty="0">
                <a:ln>
                  <a:noFill/>
                </a:ln>
                <a:solidFill>
                  <a:srgbClr val="718C00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"name"</a:t>
            </a:r>
            <a:r>
              <a:rPr kumimoji="0" lang="en" sz="2000" b="0" i="0" u="none" strike="noStrike" kern="1200" cap="none" spc="0" normalizeH="0" baseline="0" noProof="0" dirty="0">
                <a:ln>
                  <a:noFill/>
                </a:ln>
                <a:solidFill>
                  <a:srgbClr val="4D4D4C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,</a:t>
            </a:r>
            <a:br>
              <a:rPr kumimoji="0" lang="en" sz="2000" b="0" i="0" u="none" strike="noStrike" kern="1200" cap="none" spc="0" normalizeH="0" baseline="0" noProof="0" dirty="0">
                <a:ln>
                  <a:noFill/>
                </a:ln>
                <a:solidFill>
                  <a:srgbClr val="4D4D4C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</a:br>
            <a:r>
              <a:rPr kumimoji="0" lang="en" sz="2000" b="0" i="0" u="none" strike="noStrike" kern="1200" cap="none" spc="0" normalizeH="0" baseline="0" noProof="0" dirty="0">
                <a:ln>
                  <a:noFill/>
                </a:ln>
                <a:solidFill>
                  <a:srgbClr val="4D4D4C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kumimoji="0" lang="en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4D4D4C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values_to</a:t>
            </a:r>
            <a:r>
              <a:rPr kumimoji="0" lang="en" sz="2000" b="0" i="0" u="none" strike="noStrike" kern="1200" cap="none" spc="0" normalizeH="0" baseline="0" noProof="0" dirty="0">
                <a:ln>
                  <a:noFill/>
                </a:ln>
                <a:solidFill>
                  <a:srgbClr val="4D4D4C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kumimoji="0" lang="en" sz="2000" b="0" i="0" u="none" strike="noStrike" kern="1200" cap="none" spc="0" normalizeH="0" baseline="0" noProof="0" dirty="0">
                <a:ln>
                  <a:noFill/>
                </a:ln>
                <a:solidFill>
                  <a:srgbClr val="718C00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"value"</a:t>
            </a:r>
            <a:r>
              <a:rPr kumimoji="0" lang="en" sz="2000" b="0" i="0" u="none" strike="noStrike" kern="1200" cap="none" spc="0" normalizeH="0" baseline="0" noProof="0" dirty="0">
                <a:ln>
                  <a:noFill/>
                </a:ln>
                <a:solidFill>
                  <a:srgbClr val="4D4D4C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)</a:t>
            </a:r>
            <a:endParaRPr kumimoji="0" sz="3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" name="Google Shape;120;p17"/>
          <p:cNvSpPr txBox="1"/>
          <p:nvPr/>
        </p:nvSpPr>
        <p:spPr>
          <a:xfrm>
            <a:off x="6636128" y="4838047"/>
            <a:ext cx="4079481" cy="20158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4D4D4C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data_wide</a:t>
            </a:r>
            <a:r>
              <a:rPr kumimoji="0" lang="en" sz="2000" b="0" i="0" u="none" strike="noStrike" kern="1200" cap="none" spc="0" normalizeH="0" baseline="0" noProof="0" dirty="0">
                <a:ln>
                  <a:noFill/>
                </a:ln>
                <a:solidFill>
                  <a:srgbClr val="4D4D4C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 &lt;- </a:t>
            </a:r>
            <a:r>
              <a:rPr kumimoji="0" lang="en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4D4D4C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data_long</a:t>
            </a:r>
            <a:r>
              <a:rPr kumimoji="0" lang="en" sz="2000" b="0" i="0" u="none" strike="noStrike" kern="1200" cap="none" spc="0" normalizeH="0" baseline="0" noProof="0" dirty="0">
                <a:ln>
                  <a:noFill/>
                </a:ln>
                <a:solidFill>
                  <a:srgbClr val="4D4D4C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 |&gt;</a:t>
            </a:r>
            <a:br>
              <a:rPr kumimoji="0" lang="en" sz="2000" b="0" i="0" u="none" strike="noStrike" kern="1200" cap="none" spc="0" normalizeH="0" baseline="0" noProof="0" dirty="0">
                <a:ln>
                  <a:noFill/>
                </a:ln>
                <a:solidFill>
                  <a:srgbClr val="4D4D4C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</a:br>
            <a:r>
              <a:rPr kumimoji="0" lang="en" sz="2000" b="0" i="0" u="none" strike="noStrike" kern="1200" cap="none" spc="0" normalizeH="0" baseline="0" noProof="0" dirty="0">
                <a:ln>
                  <a:noFill/>
                </a:ln>
                <a:solidFill>
                  <a:srgbClr val="4D4D4C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kumimoji="0" lang="en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4D4D4C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tidyr</a:t>
            </a:r>
            <a:r>
              <a:rPr kumimoji="0" lang="en" sz="2000" b="0" i="0" u="none" strike="noStrike" kern="1200" cap="none" spc="0" normalizeH="0" baseline="0" noProof="0" dirty="0">
                <a:ln>
                  <a:noFill/>
                </a:ln>
                <a:solidFill>
                  <a:srgbClr val="4D4D4C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::</a:t>
            </a:r>
            <a:r>
              <a:rPr kumimoji="0" lang="en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4D4D4C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pivot_wider</a:t>
            </a:r>
            <a:r>
              <a:rPr kumimoji="0" lang="en" sz="2000" b="0" i="0" u="none" strike="noStrike" kern="1200" cap="none" spc="0" normalizeH="0" baseline="0" noProof="0" dirty="0">
                <a:ln>
                  <a:noFill/>
                </a:ln>
                <a:solidFill>
                  <a:srgbClr val="4D4D4C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(</a:t>
            </a:r>
            <a:br>
              <a:rPr kumimoji="0" lang="en" sz="2000" b="0" i="0" u="none" strike="noStrike" kern="1200" cap="none" spc="0" normalizeH="0" baseline="0" noProof="0" dirty="0">
                <a:ln>
                  <a:noFill/>
                </a:ln>
                <a:solidFill>
                  <a:srgbClr val="4D4D4C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</a:br>
            <a:r>
              <a:rPr kumimoji="0" lang="en" sz="2000" b="0" i="0" u="none" strike="noStrike" kern="1200" cap="none" spc="0" normalizeH="0" baseline="0" noProof="0" dirty="0">
                <a:ln>
                  <a:noFill/>
                </a:ln>
                <a:solidFill>
                  <a:srgbClr val="4D4D4C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kumimoji="0" lang="en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4D4D4C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id_cols</a:t>
            </a:r>
            <a:r>
              <a:rPr kumimoji="0" lang="en" sz="2000" b="0" i="0" u="none" strike="noStrike" kern="1200" cap="none" spc="0" normalizeH="0" baseline="0" noProof="0" dirty="0">
                <a:ln>
                  <a:noFill/>
                </a:ln>
                <a:solidFill>
                  <a:srgbClr val="4D4D4C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 = id,</a:t>
            </a:r>
            <a:br>
              <a:rPr kumimoji="0" lang="en" sz="2000" b="0" i="0" u="none" strike="noStrike" kern="1200" cap="none" spc="0" normalizeH="0" baseline="0" noProof="0" dirty="0">
                <a:ln>
                  <a:noFill/>
                </a:ln>
                <a:solidFill>
                  <a:srgbClr val="4D4D4C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</a:br>
            <a:r>
              <a:rPr kumimoji="0" lang="en" sz="2000" b="0" i="0" u="none" strike="noStrike" kern="1200" cap="none" spc="0" normalizeH="0" baseline="0" noProof="0" dirty="0">
                <a:ln>
                  <a:noFill/>
                </a:ln>
                <a:solidFill>
                  <a:srgbClr val="4D4D4C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kumimoji="0" lang="en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4D4D4C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names_from</a:t>
            </a:r>
            <a:r>
              <a:rPr kumimoji="0" lang="en" sz="2000" b="0" i="0" u="none" strike="noStrike" kern="1200" cap="none" spc="0" normalizeH="0" baseline="0" noProof="0" dirty="0">
                <a:ln>
                  <a:noFill/>
                </a:ln>
                <a:solidFill>
                  <a:srgbClr val="4D4D4C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 = name,</a:t>
            </a:r>
            <a:br>
              <a:rPr kumimoji="0" lang="en" sz="2000" b="0" i="0" u="none" strike="noStrike" kern="1200" cap="none" spc="0" normalizeH="0" baseline="0" noProof="0" dirty="0">
                <a:ln>
                  <a:noFill/>
                </a:ln>
                <a:solidFill>
                  <a:srgbClr val="4D4D4C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</a:br>
            <a:r>
              <a:rPr kumimoji="0" lang="en" sz="2000" b="0" i="0" u="none" strike="noStrike" kern="1200" cap="none" spc="0" normalizeH="0" baseline="0" noProof="0" dirty="0">
                <a:ln>
                  <a:noFill/>
                </a:ln>
                <a:solidFill>
                  <a:srgbClr val="4D4D4C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kumimoji="0" lang="en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4D4D4C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values_from</a:t>
            </a:r>
            <a:r>
              <a:rPr kumimoji="0" lang="en" sz="2000" b="0" i="0" u="none" strike="noStrike" kern="1200" cap="none" spc="0" normalizeH="0" baseline="0" noProof="0" dirty="0">
                <a:ln>
                  <a:noFill/>
                </a:ln>
                <a:solidFill>
                  <a:srgbClr val="4D4D4C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 = value)</a:t>
            </a:r>
            <a:endParaRPr kumimoji="0" sz="3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1" name="Google Shape;121;p17"/>
          <p:cNvSpPr txBox="1">
            <a:spLocks noGrp="1"/>
          </p:cNvSpPr>
          <p:nvPr>
            <p:ph type="body" idx="1"/>
          </p:nvPr>
        </p:nvSpPr>
        <p:spPr>
          <a:xfrm>
            <a:off x="159562" y="841395"/>
            <a:ext cx="4378571" cy="1652751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2500"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" sz="2200" b="1" dirty="0">
                <a:latin typeface="Open Sans"/>
                <a:ea typeface="Open Sans"/>
                <a:cs typeface="Open Sans"/>
                <a:sym typeface="Open Sans"/>
              </a:rPr>
              <a:t>Tidy data</a:t>
            </a:r>
            <a:endParaRPr sz="2200" b="1" dirty="0">
              <a:latin typeface="Open Sans"/>
              <a:ea typeface="Open Sans"/>
              <a:cs typeface="Open Sans"/>
              <a:sym typeface="Open Sans"/>
            </a:endParaRPr>
          </a:p>
          <a:p>
            <a:pPr indent="-397923">
              <a:lnSpc>
                <a:spcPct val="100000"/>
              </a:lnSpc>
              <a:buSzPts val="1100"/>
              <a:buFont typeface="Open Sans"/>
              <a:buChar char="●"/>
            </a:pPr>
            <a:r>
              <a:rPr lang="en" sz="2200" dirty="0">
                <a:latin typeface="Open Sans"/>
                <a:ea typeface="Open Sans"/>
                <a:cs typeface="Open Sans"/>
                <a:sym typeface="Open Sans"/>
              </a:rPr>
              <a:t>Each column is a </a:t>
            </a:r>
            <a:r>
              <a:rPr lang="en" sz="2200" b="1" dirty="0">
                <a:solidFill>
                  <a:srgbClr val="CC0000"/>
                </a:solidFill>
                <a:latin typeface="Open Sans"/>
                <a:ea typeface="Open Sans"/>
                <a:cs typeface="Open Sans"/>
                <a:sym typeface="Open Sans"/>
              </a:rPr>
              <a:t>variable</a:t>
            </a:r>
            <a:endParaRPr sz="2200" b="1" dirty="0">
              <a:solidFill>
                <a:srgbClr val="CC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97923">
              <a:lnSpc>
                <a:spcPct val="100000"/>
              </a:lnSpc>
              <a:buSzPts val="1100"/>
              <a:buFont typeface="Open Sans"/>
              <a:buChar char="●"/>
            </a:pPr>
            <a:r>
              <a:rPr lang="en" sz="2200" dirty="0">
                <a:latin typeface="Open Sans"/>
                <a:ea typeface="Open Sans"/>
                <a:cs typeface="Open Sans"/>
                <a:sym typeface="Open Sans"/>
              </a:rPr>
              <a:t>each row is an </a:t>
            </a:r>
            <a:r>
              <a:rPr lang="en" sz="2200" b="1" dirty="0">
                <a:solidFill>
                  <a:srgbClr val="674EA7"/>
                </a:solidFill>
                <a:latin typeface="Open Sans"/>
                <a:ea typeface="Open Sans"/>
                <a:cs typeface="Open Sans"/>
                <a:sym typeface="Open Sans"/>
              </a:rPr>
              <a:t>observation</a:t>
            </a:r>
            <a:endParaRPr sz="2200" b="1" dirty="0">
              <a:solidFill>
                <a:srgbClr val="674EA7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97923">
              <a:lnSpc>
                <a:spcPct val="100000"/>
              </a:lnSpc>
              <a:buSzPts val="1100"/>
              <a:buFont typeface="Open Sans"/>
              <a:buChar char="●"/>
            </a:pPr>
            <a:r>
              <a:rPr lang="en" sz="2200" dirty="0">
                <a:latin typeface="Open Sans"/>
                <a:ea typeface="Open Sans"/>
                <a:cs typeface="Open Sans"/>
                <a:sym typeface="Open Sans"/>
              </a:rPr>
              <a:t>each cell is a measurement</a:t>
            </a:r>
            <a:endParaRPr sz="2200" dirty="0">
              <a:latin typeface="Open Sans"/>
              <a:ea typeface="Open Sans"/>
              <a:cs typeface="Open Sans"/>
              <a:sym typeface="Open Sans"/>
            </a:endParaRPr>
          </a:p>
          <a:p>
            <a:pPr marL="0" indent="0">
              <a:lnSpc>
                <a:spcPct val="100000"/>
              </a:lnSpc>
              <a:spcAft>
                <a:spcPts val="1600"/>
              </a:spcAft>
              <a:buNone/>
            </a:pPr>
            <a:endParaRPr sz="1600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49C9E34-B528-4D0F-2748-367B914E03EA}"/>
              </a:ext>
            </a:extLst>
          </p:cNvPr>
          <p:cNvGrpSpPr/>
          <p:nvPr/>
        </p:nvGrpSpPr>
        <p:grpSpPr>
          <a:xfrm>
            <a:off x="2537976" y="372821"/>
            <a:ext cx="8814833" cy="4159634"/>
            <a:chOff x="2537976" y="372821"/>
            <a:chExt cx="8814833" cy="4159634"/>
          </a:xfrm>
        </p:grpSpPr>
        <p:graphicFrame>
          <p:nvGraphicFramePr>
            <p:cNvPr id="112" name="Google Shape;112;p17"/>
            <p:cNvGraphicFramePr/>
            <p:nvPr>
              <p:extLst>
                <p:ext uri="{D42A27DB-BD31-4B8C-83A1-F6EECF244321}">
                  <p14:modId xmlns:p14="http://schemas.microsoft.com/office/powerpoint/2010/main" val="4254066139"/>
                </p:ext>
              </p:extLst>
            </p:nvPr>
          </p:nvGraphicFramePr>
          <p:xfrm>
            <a:off x="2537976" y="2718784"/>
            <a:ext cx="2709067" cy="1363173"/>
          </p:xfrm>
          <a:graphic>
            <a:graphicData uri="http://schemas.openxmlformats.org/drawingml/2006/table">
              <a:tbl>
                <a:tblPr>
                  <a:noFill/>
                </a:tblPr>
                <a:tblGrid>
                  <a:gridCol w="569167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728467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694933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  <a:gridCol w="716500">
                    <a:extLst>
                      <a:ext uri="{9D8B030D-6E8A-4147-A177-3AD203B41FA5}">
                        <a16:colId xmlns:a16="http://schemas.microsoft.com/office/drawing/2014/main" val="20003"/>
                      </a:ext>
                    </a:extLst>
                  </a:gridCol>
                </a:tblGrid>
                <a:tr h="340842">
                  <a:tc>
                    <a:txBody>
                      <a:bodyPr/>
                      <a:lstStyle/>
                      <a:p>
                        <a:pPr marL="0" lvl="0" indent="0" algn="ctr" rtl="0">
                          <a:lnSpc>
                            <a:spcPct val="2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 sz="1500" b="1">
                            <a:solidFill>
                              <a:schemeClr val="tx1"/>
                            </a:solidFill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id</a:t>
                        </a:r>
                        <a:endParaRPr sz="1500" b="1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endParaRPr>
                      </a:p>
                    </a:txBody>
                    <a:tcPr marL="121900" marR="121900" marT="121900" marB="121900" anchor="ctr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lnSpc>
                            <a:spcPct val="2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 sz="1500" b="1">
                            <a:solidFill>
                              <a:schemeClr val="tx1"/>
                            </a:solidFill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a</a:t>
                        </a:r>
                        <a:endParaRPr sz="1500" b="1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endParaRPr>
                      </a:p>
                    </a:txBody>
                    <a:tcPr marL="121900" marR="121900" marT="121900" marB="121900" anchor="ctr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lnSpc>
                            <a:spcPct val="2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 sz="1500" b="1">
                            <a:solidFill>
                              <a:schemeClr val="tx1"/>
                            </a:solidFill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b</a:t>
                        </a:r>
                        <a:endParaRPr sz="1500" b="1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endParaRPr>
                      </a:p>
                    </a:txBody>
                    <a:tcPr marL="121900" marR="121900" marT="121900" marB="121900" anchor="ctr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lnSpc>
                            <a:spcPct val="2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 sz="1500" b="1">
                            <a:solidFill>
                              <a:schemeClr val="tx1"/>
                            </a:solidFill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c</a:t>
                        </a:r>
                        <a:endParaRPr sz="1500" b="1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endParaRPr>
                      </a:p>
                    </a:txBody>
                    <a:tcPr marL="121900" marR="121900" marT="121900" marB="121900" anchor="ctr"/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340777">
                  <a:tc>
                    <a:txBody>
                      <a:bodyPr/>
                      <a:lstStyle/>
                      <a:p>
                        <a:pPr marL="0" lvl="0" indent="0" algn="ctr" rtl="0">
                          <a:lnSpc>
                            <a:spcPct val="2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 sz="1500">
                            <a:solidFill>
                              <a:schemeClr val="tx1"/>
                            </a:solidFill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1</a:t>
                        </a:r>
                        <a:endParaRPr sz="150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endParaRPr>
                      </a:p>
                    </a:txBody>
                    <a:tcPr marL="121900" marR="121900" marT="121900" marB="121900" anchor="ctr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lnSpc>
                            <a:spcPct val="2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 sz="1500" dirty="0">
                            <a:solidFill>
                              <a:schemeClr val="tx1"/>
                            </a:solidFill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2</a:t>
                        </a:r>
                        <a:endParaRPr sz="15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endParaRPr>
                      </a:p>
                    </a:txBody>
                    <a:tcPr marL="121900" marR="121900" marT="121900" marB="121900" anchor="ctr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lnSpc>
                            <a:spcPct val="2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 sz="1500">
                            <a:solidFill>
                              <a:schemeClr val="tx1"/>
                            </a:solidFill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8</a:t>
                        </a:r>
                        <a:endParaRPr sz="150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endParaRPr>
                      </a:p>
                    </a:txBody>
                    <a:tcPr marL="121900" marR="121900" marT="121900" marB="121900" anchor="ctr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lnSpc>
                            <a:spcPct val="2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 sz="1500">
                            <a:solidFill>
                              <a:schemeClr val="tx1"/>
                            </a:solidFill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5</a:t>
                        </a:r>
                        <a:endParaRPr sz="150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endParaRPr>
                      </a:p>
                    </a:txBody>
                    <a:tcPr marL="121900" marR="121900" marT="121900" marB="121900" anchor="ctr"/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340777">
                  <a:tc>
                    <a:txBody>
                      <a:bodyPr/>
                      <a:lstStyle/>
                      <a:p>
                        <a:pPr marL="0" lvl="0" indent="0" algn="ctr" rtl="0">
                          <a:lnSpc>
                            <a:spcPct val="2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 sz="1500">
                            <a:solidFill>
                              <a:schemeClr val="tx1"/>
                            </a:solidFill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2</a:t>
                        </a:r>
                        <a:endParaRPr sz="150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endParaRPr>
                      </a:p>
                    </a:txBody>
                    <a:tcPr marL="121900" marR="121900" marT="121900" marB="121900" anchor="ctr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lnSpc>
                            <a:spcPct val="2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 sz="1500">
                            <a:solidFill>
                              <a:schemeClr val="tx1"/>
                            </a:solidFill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5</a:t>
                        </a:r>
                        <a:endParaRPr sz="150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endParaRPr>
                      </a:p>
                    </a:txBody>
                    <a:tcPr marL="121900" marR="121900" marT="121900" marB="121900" anchor="ctr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lnSpc>
                            <a:spcPct val="2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 sz="1500" dirty="0">
                            <a:solidFill>
                              <a:schemeClr val="tx1"/>
                            </a:solidFill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3</a:t>
                        </a:r>
                        <a:endParaRPr sz="15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endParaRPr>
                      </a:p>
                    </a:txBody>
                    <a:tcPr marL="121900" marR="121900" marT="121900" marB="121900" anchor="ctr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lnSpc>
                            <a:spcPct val="2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 sz="1500">
                            <a:solidFill>
                              <a:schemeClr val="tx1"/>
                            </a:solidFill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4</a:t>
                        </a:r>
                        <a:endParaRPr sz="150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endParaRPr>
                      </a:p>
                    </a:txBody>
                    <a:tcPr marL="121900" marR="121900" marT="121900" marB="121900" anchor="ctr"/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340777">
                  <a:tc>
                    <a:txBody>
                      <a:bodyPr/>
                      <a:lstStyle/>
                      <a:p>
                        <a:pPr marL="0" lvl="0" indent="0" algn="ctr" rtl="0">
                          <a:lnSpc>
                            <a:spcPct val="2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 sz="1500">
                            <a:solidFill>
                              <a:schemeClr val="tx1"/>
                            </a:solidFill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3</a:t>
                        </a:r>
                        <a:endParaRPr sz="150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endParaRPr>
                      </a:p>
                    </a:txBody>
                    <a:tcPr marL="121900" marR="121900" marT="121900" marB="121900" anchor="ctr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lnSpc>
                            <a:spcPct val="2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 sz="1500">
                            <a:solidFill>
                              <a:schemeClr val="tx1"/>
                            </a:solidFill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7</a:t>
                        </a:r>
                        <a:endParaRPr sz="150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endParaRPr>
                      </a:p>
                    </a:txBody>
                    <a:tcPr marL="121900" marR="121900" marT="121900" marB="121900" anchor="ctr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lnSpc>
                            <a:spcPct val="2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 sz="1500">
                            <a:solidFill>
                              <a:schemeClr val="tx1"/>
                            </a:solidFill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1</a:t>
                        </a:r>
                        <a:endParaRPr sz="150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endParaRPr>
                      </a:p>
                    </a:txBody>
                    <a:tcPr marL="121900" marR="121900" marT="121900" marB="121900" anchor="ctr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lnSpc>
                            <a:spcPct val="2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 sz="1500" dirty="0">
                            <a:solidFill>
                              <a:schemeClr val="tx1"/>
                            </a:solidFill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7</a:t>
                        </a:r>
                        <a:endParaRPr sz="15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endParaRPr>
                      </a:p>
                    </a:txBody>
                    <a:tcPr marL="121900" marR="121900" marT="121900" marB="121900" anchor="ctr"/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</a:tbl>
            </a:graphicData>
          </a:graphic>
        </p:graphicFrame>
        <p:cxnSp>
          <p:nvCxnSpPr>
            <p:cNvPr id="113" name="Google Shape;113;p17"/>
            <p:cNvCxnSpPr>
              <a:cxnSpLocks/>
            </p:cNvCxnSpPr>
            <p:nvPr/>
          </p:nvCxnSpPr>
          <p:spPr>
            <a:xfrm>
              <a:off x="5595876" y="2766684"/>
              <a:ext cx="1954800" cy="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4" name="Google Shape;114;p17"/>
            <p:cNvCxnSpPr>
              <a:cxnSpLocks/>
            </p:cNvCxnSpPr>
            <p:nvPr/>
          </p:nvCxnSpPr>
          <p:spPr>
            <a:xfrm flipH="1" flipV="1">
              <a:off x="5512609" y="3895884"/>
              <a:ext cx="1860400" cy="156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15" name="Google Shape;115;p17"/>
            <p:cNvSpPr txBox="1"/>
            <p:nvPr/>
          </p:nvSpPr>
          <p:spPr>
            <a:xfrm>
              <a:off x="5565245" y="2257083"/>
              <a:ext cx="1954799" cy="61551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2400" b="0" i="0" u="none" strike="noStrike" kern="1200" cap="none" spc="0" normalizeH="0" baseline="0" noProof="0" dirty="0" err="1">
                  <a:ln>
                    <a:noFill/>
                  </a:ln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rPr>
                <a:t>pivot_longer</a:t>
              </a:r>
              <a:endParaRPr kumimoji="0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" name="Google Shape;116;p17"/>
            <p:cNvSpPr txBox="1"/>
            <p:nvPr/>
          </p:nvSpPr>
          <p:spPr>
            <a:xfrm>
              <a:off x="5658729" y="3353699"/>
              <a:ext cx="1954799" cy="61551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2400" b="0" i="0" u="none" strike="noStrike" kern="1200" cap="none" spc="0" normalizeH="0" baseline="0" noProof="0" dirty="0" err="1">
                  <a:ln>
                    <a:noFill/>
                  </a:ln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rPr>
                <a:t>pivot_wider</a:t>
              </a:r>
              <a:endParaRPr kumimoji="0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graphicFrame>
          <p:nvGraphicFramePr>
            <p:cNvPr id="119" name="Google Shape;119;p17"/>
            <p:cNvGraphicFramePr/>
            <p:nvPr>
              <p:extLst>
                <p:ext uri="{D42A27DB-BD31-4B8C-83A1-F6EECF244321}">
                  <p14:modId xmlns:p14="http://schemas.microsoft.com/office/powerpoint/2010/main" val="3878113648"/>
                </p:ext>
              </p:extLst>
            </p:nvPr>
          </p:nvGraphicFramePr>
          <p:xfrm>
            <a:off x="7844876" y="1194789"/>
            <a:ext cx="2709334" cy="3337666"/>
          </p:xfrm>
          <a:graphic>
            <a:graphicData uri="http://schemas.openxmlformats.org/drawingml/2006/table">
              <a:tbl>
                <a:tblPr>
                  <a:noFill/>
                </a:tblPr>
                <a:tblGrid>
                  <a:gridCol w="71120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897467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1100667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</a:tblGrid>
                <a:tr h="333826">
                  <a:tc>
                    <a:txBody>
                      <a:bodyPr/>
                      <a:lstStyle/>
                      <a:p>
                        <a:pPr marL="0" lvl="0" indent="0" algn="ctr" rtl="0">
                          <a:lnSpc>
                            <a:spcPct val="2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 sz="1500" b="1">
                            <a:solidFill>
                              <a:schemeClr val="tx1"/>
                            </a:solidFill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id </a:t>
                        </a:r>
                        <a:endParaRPr sz="1500" b="1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endParaRPr>
                      </a:p>
                    </a:txBody>
                    <a:tcPr marL="118533" marR="118533" marT="118533" marB="118533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lnSpc>
                            <a:spcPct val="2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 sz="1500" b="1">
                            <a:solidFill>
                              <a:schemeClr val="tx1"/>
                            </a:solidFill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name</a:t>
                        </a:r>
                        <a:endParaRPr sz="1500" b="1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endParaRPr>
                      </a:p>
                    </a:txBody>
                    <a:tcPr marL="118533" marR="118533" marT="118533" marB="118533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lnSpc>
                            <a:spcPct val="2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 sz="1500" b="1">
                            <a:solidFill>
                              <a:schemeClr val="tx1"/>
                            </a:solidFill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value</a:t>
                        </a:r>
                        <a:endParaRPr sz="1500" b="1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endParaRPr>
                      </a:p>
                    </a:txBody>
                    <a:tcPr marL="118533" marR="118533" marT="118533" marB="118533"/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333760">
                  <a:tc>
                    <a:txBody>
                      <a:bodyPr/>
                      <a:lstStyle/>
                      <a:p>
                        <a:pPr marL="0" lvl="0" indent="0" algn="ctr" rtl="0">
                          <a:lnSpc>
                            <a:spcPct val="2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 sz="1500">
                            <a:solidFill>
                              <a:schemeClr val="tx1"/>
                            </a:solidFill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1</a:t>
                        </a:r>
                        <a:endParaRPr sz="150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endParaRPr>
                      </a:p>
                    </a:txBody>
                    <a:tcPr marL="118533" marR="118533" marT="118533" marB="118533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lnSpc>
                            <a:spcPct val="2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 sz="1500" dirty="0">
                            <a:solidFill>
                              <a:schemeClr val="tx1"/>
                            </a:solidFill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a</a:t>
                        </a:r>
                        <a:endParaRPr sz="15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endParaRPr>
                      </a:p>
                    </a:txBody>
                    <a:tcPr marL="118533" marR="118533" marT="118533" marB="118533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lnSpc>
                            <a:spcPct val="2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 sz="1500">
                            <a:solidFill>
                              <a:schemeClr val="tx1"/>
                            </a:solidFill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2</a:t>
                        </a:r>
                        <a:endParaRPr sz="150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endParaRPr>
                      </a:p>
                    </a:txBody>
                    <a:tcPr marL="118533" marR="118533" marT="118533" marB="118533"/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333760">
                  <a:tc>
                    <a:txBody>
                      <a:bodyPr/>
                      <a:lstStyle/>
                      <a:p>
                        <a:pPr marL="0" lvl="0" indent="0" algn="ctr" rtl="0">
                          <a:lnSpc>
                            <a:spcPct val="2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 sz="1500">
                            <a:solidFill>
                              <a:schemeClr val="tx1"/>
                            </a:solidFill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1</a:t>
                        </a:r>
                        <a:endParaRPr sz="150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endParaRPr>
                      </a:p>
                    </a:txBody>
                    <a:tcPr marL="118533" marR="118533" marT="118533" marB="118533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lnSpc>
                            <a:spcPct val="2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 sz="1500">
                            <a:solidFill>
                              <a:schemeClr val="tx1"/>
                            </a:solidFill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b</a:t>
                        </a:r>
                        <a:endParaRPr sz="150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endParaRPr>
                      </a:p>
                    </a:txBody>
                    <a:tcPr marL="118533" marR="118533" marT="118533" marB="118533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lnSpc>
                            <a:spcPct val="2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 sz="1500">
                            <a:solidFill>
                              <a:schemeClr val="tx1"/>
                            </a:solidFill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8</a:t>
                        </a:r>
                        <a:endParaRPr sz="150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endParaRPr>
                      </a:p>
                    </a:txBody>
                    <a:tcPr marL="118533" marR="118533" marT="118533" marB="118533"/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333760">
                  <a:tc>
                    <a:txBody>
                      <a:bodyPr/>
                      <a:lstStyle/>
                      <a:p>
                        <a:pPr marL="0" lvl="0" indent="0" algn="ctr" rtl="0">
                          <a:lnSpc>
                            <a:spcPct val="2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 sz="1500">
                            <a:solidFill>
                              <a:schemeClr val="tx1"/>
                            </a:solidFill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1</a:t>
                        </a:r>
                        <a:endParaRPr sz="150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endParaRPr>
                      </a:p>
                    </a:txBody>
                    <a:tcPr marL="118533" marR="118533" marT="118533" marB="118533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lnSpc>
                            <a:spcPct val="2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 sz="1500">
                            <a:solidFill>
                              <a:schemeClr val="tx1"/>
                            </a:solidFill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c</a:t>
                        </a:r>
                        <a:endParaRPr sz="150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endParaRPr>
                      </a:p>
                    </a:txBody>
                    <a:tcPr marL="118533" marR="118533" marT="118533" marB="118533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lnSpc>
                            <a:spcPct val="2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 sz="1500">
                            <a:solidFill>
                              <a:schemeClr val="tx1"/>
                            </a:solidFill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5</a:t>
                        </a:r>
                        <a:endParaRPr sz="150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endParaRPr>
                      </a:p>
                    </a:txBody>
                    <a:tcPr marL="118533" marR="118533" marT="118533" marB="118533"/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333760">
                  <a:tc>
                    <a:txBody>
                      <a:bodyPr/>
                      <a:lstStyle/>
                      <a:p>
                        <a:pPr marL="0" lvl="0" indent="0" algn="ctr" rtl="0">
                          <a:lnSpc>
                            <a:spcPct val="2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 sz="1500">
                            <a:solidFill>
                              <a:schemeClr val="tx1"/>
                            </a:solidFill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2</a:t>
                        </a:r>
                        <a:endParaRPr sz="150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endParaRPr>
                      </a:p>
                    </a:txBody>
                    <a:tcPr marL="118533" marR="118533" marT="118533" marB="118533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lnSpc>
                            <a:spcPct val="2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 sz="1500" dirty="0">
                            <a:solidFill>
                              <a:schemeClr val="tx1"/>
                            </a:solidFill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a</a:t>
                        </a:r>
                        <a:endParaRPr sz="15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endParaRPr>
                      </a:p>
                    </a:txBody>
                    <a:tcPr marL="118533" marR="118533" marT="118533" marB="118533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lnSpc>
                            <a:spcPct val="2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 sz="1500">
                            <a:solidFill>
                              <a:schemeClr val="tx1"/>
                            </a:solidFill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5</a:t>
                        </a:r>
                        <a:endParaRPr sz="150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endParaRPr>
                      </a:p>
                    </a:txBody>
                    <a:tcPr marL="118533" marR="118533" marT="118533" marB="118533"/>
                  </a:tc>
                  <a:extLst>
                    <a:ext uri="{0D108BD9-81ED-4DB2-BD59-A6C34878D82A}">
                      <a16:rowId xmlns:a16="http://schemas.microsoft.com/office/drawing/2014/main" val="10004"/>
                    </a:ext>
                  </a:extLst>
                </a:tr>
                <a:tr h="333760">
                  <a:tc>
                    <a:txBody>
                      <a:bodyPr/>
                      <a:lstStyle/>
                      <a:p>
                        <a:pPr marL="0" lvl="0" indent="0" algn="ctr" rtl="0">
                          <a:lnSpc>
                            <a:spcPct val="2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 sz="1500">
                            <a:solidFill>
                              <a:schemeClr val="tx1"/>
                            </a:solidFill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2</a:t>
                        </a:r>
                        <a:endParaRPr sz="150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endParaRPr>
                      </a:p>
                    </a:txBody>
                    <a:tcPr marL="118533" marR="118533" marT="118533" marB="118533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lnSpc>
                            <a:spcPct val="2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 sz="1500">
                            <a:solidFill>
                              <a:schemeClr val="tx1"/>
                            </a:solidFill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b</a:t>
                        </a:r>
                        <a:endParaRPr sz="150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endParaRPr>
                      </a:p>
                    </a:txBody>
                    <a:tcPr marL="118533" marR="118533" marT="118533" marB="118533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lnSpc>
                            <a:spcPct val="2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 sz="1500">
                            <a:solidFill>
                              <a:schemeClr val="tx1"/>
                            </a:solidFill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3</a:t>
                        </a:r>
                        <a:endParaRPr sz="150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endParaRPr>
                      </a:p>
                    </a:txBody>
                    <a:tcPr marL="118533" marR="118533" marT="118533" marB="118533"/>
                  </a:tc>
                  <a:extLst>
                    <a:ext uri="{0D108BD9-81ED-4DB2-BD59-A6C34878D82A}">
                      <a16:rowId xmlns:a16="http://schemas.microsoft.com/office/drawing/2014/main" val="10005"/>
                    </a:ext>
                  </a:extLst>
                </a:tr>
                <a:tr h="333760">
                  <a:tc>
                    <a:txBody>
                      <a:bodyPr/>
                      <a:lstStyle/>
                      <a:p>
                        <a:pPr marL="0" lvl="0" indent="0" algn="ctr" rtl="0">
                          <a:lnSpc>
                            <a:spcPct val="2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 sz="1500">
                            <a:solidFill>
                              <a:schemeClr val="tx1"/>
                            </a:solidFill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2</a:t>
                        </a:r>
                        <a:endParaRPr sz="150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endParaRPr>
                      </a:p>
                    </a:txBody>
                    <a:tcPr marL="118533" marR="118533" marT="118533" marB="118533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lnSpc>
                            <a:spcPct val="2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 sz="1500">
                            <a:solidFill>
                              <a:schemeClr val="tx1"/>
                            </a:solidFill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c</a:t>
                        </a:r>
                        <a:endParaRPr sz="150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endParaRPr>
                      </a:p>
                    </a:txBody>
                    <a:tcPr marL="118533" marR="118533" marT="118533" marB="118533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lnSpc>
                            <a:spcPct val="2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 sz="1500" dirty="0">
                            <a:solidFill>
                              <a:schemeClr val="tx1"/>
                            </a:solidFill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4</a:t>
                        </a:r>
                        <a:endParaRPr sz="15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endParaRPr>
                      </a:p>
                    </a:txBody>
                    <a:tcPr marL="118533" marR="118533" marT="118533" marB="118533"/>
                  </a:tc>
                  <a:extLst>
                    <a:ext uri="{0D108BD9-81ED-4DB2-BD59-A6C34878D82A}">
                      <a16:rowId xmlns:a16="http://schemas.microsoft.com/office/drawing/2014/main" val="10006"/>
                    </a:ext>
                  </a:extLst>
                </a:tr>
                <a:tr h="333760">
                  <a:tc>
                    <a:txBody>
                      <a:bodyPr/>
                      <a:lstStyle/>
                      <a:p>
                        <a:pPr marL="0" lvl="0" indent="0" algn="ctr" rtl="0">
                          <a:lnSpc>
                            <a:spcPct val="2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 sz="1500">
                            <a:solidFill>
                              <a:schemeClr val="tx1"/>
                            </a:solidFill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3</a:t>
                        </a:r>
                        <a:endParaRPr sz="150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endParaRPr>
                      </a:p>
                    </a:txBody>
                    <a:tcPr marL="118533" marR="118533" marT="118533" marB="118533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lnSpc>
                            <a:spcPct val="2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 sz="1500">
                            <a:solidFill>
                              <a:schemeClr val="tx1"/>
                            </a:solidFill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a</a:t>
                        </a:r>
                        <a:endParaRPr sz="150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endParaRPr>
                      </a:p>
                    </a:txBody>
                    <a:tcPr marL="118533" marR="118533" marT="118533" marB="118533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lnSpc>
                            <a:spcPct val="2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 sz="1500">
                            <a:solidFill>
                              <a:schemeClr val="tx1"/>
                            </a:solidFill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7</a:t>
                        </a:r>
                        <a:endParaRPr sz="150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endParaRPr>
                      </a:p>
                    </a:txBody>
                    <a:tcPr marL="118533" marR="118533" marT="118533" marB="118533"/>
                  </a:tc>
                  <a:extLst>
                    <a:ext uri="{0D108BD9-81ED-4DB2-BD59-A6C34878D82A}">
                      <a16:rowId xmlns:a16="http://schemas.microsoft.com/office/drawing/2014/main" val="10007"/>
                    </a:ext>
                  </a:extLst>
                </a:tr>
                <a:tr h="333760">
                  <a:tc>
                    <a:txBody>
                      <a:bodyPr/>
                      <a:lstStyle/>
                      <a:p>
                        <a:pPr marL="0" lvl="0" indent="0" algn="ctr" rtl="0">
                          <a:lnSpc>
                            <a:spcPct val="2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 sz="1500">
                            <a:solidFill>
                              <a:schemeClr val="tx1"/>
                            </a:solidFill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3</a:t>
                        </a:r>
                        <a:endParaRPr sz="150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endParaRPr>
                      </a:p>
                    </a:txBody>
                    <a:tcPr marL="118533" marR="118533" marT="118533" marB="118533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lnSpc>
                            <a:spcPct val="2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 sz="1500">
                            <a:solidFill>
                              <a:schemeClr val="tx1"/>
                            </a:solidFill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b</a:t>
                        </a:r>
                        <a:endParaRPr sz="150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endParaRPr>
                      </a:p>
                    </a:txBody>
                    <a:tcPr marL="118533" marR="118533" marT="118533" marB="118533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lnSpc>
                            <a:spcPct val="2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 sz="1500">
                            <a:solidFill>
                              <a:schemeClr val="tx1"/>
                            </a:solidFill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1</a:t>
                        </a:r>
                        <a:endParaRPr sz="150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endParaRPr>
                      </a:p>
                    </a:txBody>
                    <a:tcPr marL="118533" marR="118533" marT="118533" marB="118533"/>
                  </a:tc>
                  <a:extLst>
                    <a:ext uri="{0D108BD9-81ED-4DB2-BD59-A6C34878D82A}">
                      <a16:rowId xmlns:a16="http://schemas.microsoft.com/office/drawing/2014/main" val="10008"/>
                    </a:ext>
                  </a:extLst>
                </a:tr>
                <a:tr h="333760">
                  <a:tc>
                    <a:txBody>
                      <a:bodyPr/>
                      <a:lstStyle/>
                      <a:p>
                        <a:pPr marL="0" lvl="0" indent="0" algn="ctr" rtl="0">
                          <a:lnSpc>
                            <a:spcPct val="2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 sz="1500">
                            <a:solidFill>
                              <a:schemeClr val="tx1"/>
                            </a:solidFill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3</a:t>
                        </a:r>
                        <a:endParaRPr sz="150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endParaRPr>
                      </a:p>
                    </a:txBody>
                    <a:tcPr marL="118533" marR="118533" marT="118533" marB="118533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lnSpc>
                            <a:spcPct val="2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 sz="1500">
                            <a:solidFill>
                              <a:schemeClr val="tx1"/>
                            </a:solidFill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c</a:t>
                        </a:r>
                        <a:endParaRPr sz="150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endParaRPr>
                      </a:p>
                    </a:txBody>
                    <a:tcPr marL="118533" marR="118533" marT="118533" marB="118533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lnSpc>
                            <a:spcPct val="2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 sz="1500" dirty="0">
                            <a:solidFill>
                              <a:schemeClr val="tx1"/>
                            </a:solidFill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7</a:t>
                        </a:r>
                        <a:endParaRPr sz="15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endParaRPr>
                      </a:p>
                    </a:txBody>
                    <a:tcPr marL="118533" marR="118533" marT="118533" marB="118533"/>
                  </a:tc>
                  <a:extLst>
                    <a:ext uri="{0D108BD9-81ED-4DB2-BD59-A6C34878D82A}">
                      <a16:rowId xmlns:a16="http://schemas.microsoft.com/office/drawing/2014/main" val="10009"/>
                    </a:ext>
                  </a:extLst>
                </a:tr>
              </a:tbl>
            </a:graphicData>
          </a:graphic>
        </p:graphicFrame>
        <p:sp>
          <p:nvSpPr>
            <p:cNvPr id="122" name="Google Shape;122;p17"/>
            <p:cNvSpPr/>
            <p:nvPr/>
          </p:nvSpPr>
          <p:spPr>
            <a:xfrm rot="5400000">
              <a:off x="9660502" y="587395"/>
              <a:ext cx="663947" cy="2348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23" name="Google Shape;123;p17"/>
            <p:cNvSpPr/>
            <p:nvPr/>
          </p:nvSpPr>
          <p:spPr>
            <a:xfrm rot="10800000">
              <a:off x="10715609" y="1482656"/>
              <a:ext cx="637200" cy="244656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674EA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117" name="Google Shape;117;p17"/>
          <p:cNvSpPr txBox="1"/>
          <p:nvPr/>
        </p:nvSpPr>
        <p:spPr>
          <a:xfrm>
            <a:off x="-18956" y="-128214"/>
            <a:ext cx="10481600" cy="8617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4000" b="0" i="0" u="none" strike="noStrike" kern="1200" cap="none" spc="0" normalizeH="0" baseline="0" noProof="0" dirty="0">
                <a:ln>
                  <a:noFill/>
                </a:ln>
                <a:solidFill>
                  <a:srgbClr val="233A44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Pivot data to long format</a:t>
            </a:r>
            <a:endParaRPr kumimoji="0" sz="4000" b="0" i="0" u="none" strike="noStrike" kern="1200" cap="none" spc="0" normalizeH="0" baseline="0" noProof="0" dirty="0">
              <a:ln>
                <a:noFill/>
              </a:ln>
              <a:solidFill>
                <a:srgbClr val="233A44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8" grpId="0"/>
      <p:bldP spid="120" grpId="0"/>
      <p:bldP spid="121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DDCE60-B188-05E1-7780-D8DECD2CED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00" y="0"/>
            <a:ext cx="10007600" cy="1272800"/>
          </a:xfrm>
        </p:spPr>
        <p:txBody>
          <a:bodyPr/>
          <a:lstStyle/>
          <a:p>
            <a:r>
              <a:rPr lang="en-US" dirty="0"/>
              <a:t>Split-apply-combine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8278BC-E673-7200-CBDD-181757E220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400" y="927100"/>
            <a:ext cx="12446001" cy="5456766"/>
          </a:xfrm>
        </p:spPr>
        <p:txBody>
          <a:bodyPr>
            <a:normAutofit/>
          </a:bodyPr>
          <a:lstStyle/>
          <a:p>
            <a:r>
              <a:rPr lang="en-US" b="1" dirty="0" err="1">
                <a:latin typeface="Consolas" panose="020B0609020204030204" pitchFamily="49" charset="0"/>
                <a:cs typeface="Consolas" panose="020B0609020204030204" pitchFamily="49" charset="0"/>
              </a:rPr>
              <a:t>group_by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/ungroup</a:t>
            </a:r>
            <a:r>
              <a:rPr lang="en-US" dirty="0"/>
              <a:t>: define groups by unique elements in given columns</a:t>
            </a:r>
          </a:p>
          <a:p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summarize</a:t>
            </a:r>
            <a:r>
              <a:rPr lang="en-US" dirty="0"/>
              <a:t>: summarize each group into a single column</a:t>
            </a:r>
          </a:p>
          <a:p>
            <a:r>
              <a:rPr lang="en-US" b="1" dirty="0"/>
              <a:t>do</a:t>
            </a:r>
            <a:r>
              <a:rPr lang="en-US" dirty="0"/>
              <a:t>: apply function over </a:t>
            </a:r>
          </a:p>
          <a:p>
            <a:pPr marL="194729" indent="0">
              <a:buNone/>
            </a:pPr>
            <a:endParaRPr lang="en-US" dirty="0"/>
          </a:p>
          <a:p>
            <a:pPr marL="194729" indent="0">
              <a:buNone/>
            </a:pPr>
            <a:r>
              <a:rPr lang="en-US" sz="1800" dirty="0">
                <a:solidFill>
                  <a:srgbClr val="4D4D4C"/>
                </a:solidFill>
                <a:latin typeface="Consolas"/>
                <a:ea typeface="Consolas"/>
                <a:cs typeface="Consolas"/>
                <a:sym typeface="Consolas"/>
              </a:rPr>
              <a:t>data |&gt; </a:t>
            </a:r>
            <a:br>
              <a:rPr lang="en-US" sz="1800" dirty="0">
                <a:solidFill>
                  <a:srgbClr val="4D4D4C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800" dirty="0">
                <a:solidFill>
                  <a:srgbClr val="4D4D4C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US" sz="1800" dirty="0" err="1">
                <a:solidFill>
                  <a:srgbClr val="4D4D4C"/>
                </a:solidFill>
                <a:latin typeface="Consolas"/>
                <a:ea typeface="Consolas"/>
                <a:cs typeface="Consolas"/>
                <a:sym typeface="Consolas"/>
              </a:rPr>
              <a:t>dplyr</a:t>
            </a:r>
            <a:r>
              <a:rPr lang="en-US" sz="1800" dirty="0">
                <a:solidFill>
                  <a:srgbClr val="4D4D4C"/>
                </a:solidFill>
                <a:latin typeface="Consolas"/>
                <a:ea typeface="Consolas"/>
                <a:cs typeface="Consolas"/>
                <a:sym typeface="Consolas"/>
              </a:rPr>
              <a:t>::</a:t>
            </a:r>
            <a:r>
              <a:rPr lang="en-US" sz="1800" b="1" dirty="0" err="1">
                <a:solidFill>
                  <a:srgbClr val="4D4D4C"/>
                </a:solidFill>
                <a:latin typeface="Consolas"/>
                <a:ea typeface="Consolas"/>
                <a:cs typeface="Consolas"/>
                <a:sym typeface="Consolas"/>
              </a:rPr>
              <a:t>group_by</a:t>
            </a:r>
            <a:r>
              <a:rPr lang="en-US" sz="1800" dirty="0">
                <a:solidFill>
                  <a:srgbClr val="4D4D4C"/>
                </a:solidFill>
                <a:latin typeface="Consolas"/>
                <a:ea typeface="Consolas"/>
                <a:cs typeface="Consolas"/>
                <a:sym typeface="Consolas"/>
              </a:rPr>
              <a:t>(continent, year) |&gt;</a:t>
            </a:r>
            <a:br>
              <a:rPr lang="en-US" sz="1800" dirty="0">
                <a:solidFill>
                  <a:srgbClr val="4D4D4C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800" dirty="0">
                <a:solidFill>
                  <a:srgbClr val="4D4D4C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US" sz="1800" dirty="0" err="1">
                <a:solidFill>
                  <a:srgbClr val="4D4D4C"/>
                </a:solidFill>
                <a:latin typeface="Consolas"/>
                <a:ea typeface="Consolas"/>
                <a:cs typeface="Consolas"/>
                <a:sym typeface="Consolas"/>
              </a:rPr>
              <a:t>dplyr</a:t>
            </a:r>
            <a:r>
              <a:rPr lang="en-US" sz="1800" dirty="0">
                <a:solidFill>
                  <a:srgbClr val="4D4D4C"/>
                </a:solidFill>
                <a:latin typeface="Consolas"/>
                <a:ea typeface="Consolas"/>
                <a:cs typeface="Consolas"/>
                <a:sym typeface="Consolas"/>
              </a:rPr>
              <a:t>::</a:t>
            </a:r>
            <a:r>
              <a:rPr lang="en-US" sz="1800" b="1" dirty="0">
                <a:solidFill>
                  <a:srgbClr val="4D4D4C"/>
                </a:solidFill>
                <a:latin typeface="Consolas"/>
                <a:ea typeface="Consolas"/>
                <a:cs typeface="Consolas"/>
                <a:sym typeface="Consolas"/>
              </a:rPr>
              <a:t>summarize</a:t>
            </a:r>
            <a:r>
              <a:rPr lang="en-US" sz="1800" dirty="0">
                <a:solidFill>
                  <a:srgbClr val="4D4D4C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</a:p>
          <a:p>
            <a:pPr marL="194729" indent="0">
              <a:buNone/>
            </a:pPr>
            <a:r>
              <a:rPr lang="en-US" sz="1800" dirty="0">
                <a:solidFill>
                  <a:srgbClr val="4D4D4C"/>
                </a:solidFill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en-US" sz="1800" dirty="0" err="1">
                <a:solidFill>
                  <a:srgbClr val="4D4D4C"/>
                </a:solidFill>
                <a:latin typeface="Consolas"/>
                <a:ea typeface="Consolas"/>
                <a:cs typeface="Consolas"/>
                <a:sym typeface="Consolas"/>
              </a:rPr>
              <a:t>mean_life_exp</a:t>
            </a:r>
            <a:r>
              <a:rPr lang="en-US" sz="1800" dirty="0">
                <a:solidFill>
                  <a:srgbClr val="4D4D4C"/>
                </a:solidFill>
                <a:latin typeface="Consolas"/>
                <a:ea typeface="Consolas"/>
                <a:cs typeface="Consolas"/>
                <a:sym typeface="Consolas"/>
              </a:rPr>
              <a:t> = mean(</a:t>
            </a:r>
            <a:r>
              <a:rPr lang="en-US" sz="1800" dirty="0" err="1">
                <a:solidFill>
                  <a:srgbClr val="4D4D4C"/>
                </a:solidFill>
                <a:latin typeface="Consolas"/>
                <a:ea typeface="Consolas"/>
                <a:cs typeface="Consolas"/>
                <a:sym typeface="Consolas"/>
              </a:rPr>
              <a:t>life_exp</a:t>
            </a:r>
            <a:r>
              <a:rPr lang="en-US" sz="1800" dirty="0">
                <a:solidFill>
                  <a:srgbClr val="4D4D4C"/>
                </a:solidFill>
                <a:latin typeface="Consolas"/>
                <a:ea typeface="Consolas"/>
                <a:cs typeface="Consolas"/>
                <a:sym typeface="Consolas"/>
              </a:rPr>
              <a:t>), </a:t>
            </a:r>
            <a:br>
              <a:rPr lang="en-US" sz="1800" dirty="0">
                <a:solidFill>
                  <a:srgbClr val="4D4D4C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800" dirty="0">
                <a:solidFill>
                  <a:srgbClr val="4D4D4C"/>
                </a:solidFill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en-US" sz="1800" dirty="0" err="1">
                <a:solidFill>
                  <a:srgbClr val="4D4D4C"/>
                </a:solidFill>
                <a:latin typeface="Consolas"/>
                <a:ea typeface="Consolas"/>
                <a:cs typeface="Consolas"/>
                <a:sym typeface="Consolas"/>
              </a:rPr>
              <a:t>total_gdp</a:t>
            </a:r>
            <a:r>
              <a:rPr lang="en-US" sz="1800" dirty="0">
                <a:solidFill>
                  <a:srgbClr val="4D4D4C"/>
                </a:solidFill>
                <a:latin typeface="Consolas"/>
                <a:ea typeface="Consolas"/>
                <a:cs typeface="Consolas"/>
                <a:sym typeface="Consolas"/>
              </a:rPr>
              <a:t> = sum(</a:t>
            </a:r>
            <a:r>
              <a:rPr lang="en-US" sz="1800" dirty="0" err="1">
                <a:solidFill>
                  <a:srgbClr val="4D4D4C"/>
                </a:solidFill>
                <a:latin typeface="Consolas"/>
                <a:ea typeface="Consolas"/>
                <a:cs typeface="Consolas"/>
                <a:sym typeface="Consolas"/>
              </a:rPr>
              <a:t>gdp</a:t>
            </a:r>
            <a:r>
              <a:rPr lang="en-US" sz="1800" dirty="0">
                <a:solidFill>
                  <a:srgbClr val="4D4D4C"/>
                </a:solidFill>
                <a:latin typeface="Consolas"/>
                <a:ea typeface="Consolas"/>
                <a:cs typeface="Consolas"/>
                <a:sym typeface="Consolas"/>
              </a:rPr>
              <a:t>),</a:t>
            </a:r>
          </a:p>
          <a:p>
            <a:pPr marL="194729" indent="0">
              <a:buNone/>
            </a:pPr>
            <a:r>
              <a:rPr lang="en-US" sz="1800" dirty="0">
                <a:solidFill>
                  <a:srgbClr val="4D4D4C"/>
                </a:solidFill>
                <a:latin typeface="Consolas"/>
                <a:ea typeface="Consolas"/>
                <a:cs typeface="Consolas"/>
                <a:sym typeface="Consolas"/>
              </a:rPr>
              <a:t>      .groups = “drop”)</a:t>
            </a:r>
          </a:p>
          <a:p>
            <a:pPr marL="194729" indent="0">
              <a:buNone/>
            </a:pPr>
            <a:endParaRPr lang="en-US" sz="1800" dirty="0">
              <a:solidFill>
                <a:srgbClr val="4D4D4C"/>
              </a:solidFill>
              <a:latin typeface="Consolas"/>
              <a:ea typeface="Courier New"/>
              <a:cs typeface="Consolas"/>
              <a:sym typeface="Consolas"/>
            </a:endParaRPr>
          </a:p>
          <a:p>
            <a:pPr marL="194729" indent="0">
              <a:buNone/>
            </a:pPr>
            <a:r>
              <a:rPr lang="en-US" sz="1800" dirty="0">
                <a:solidFill>
                  <a:srgbClr val="4D4D4C"/>
                </a:solidFill>
                <a:latin typeface="Consolas"/>
                <a:ea typeface="Consolas"/>
                <a:cs typeface="Consolas"/>
                <a:sym typeface="Consolas"/>
              </a:rPr>
              <a:t>data |&gt; </a:t>
            </a:r>
            <a:br>
              <a:rPr lang="en-US" sz="1800" dirty="0">
                <a:solidFill>
                  <a:srgbClr val="4D4D4C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800" dirty="0">
                <a:solidFill>
                  <a:srgbClr val="4D4D4C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US" sz="1800" dirty="0" err="1">
                <a:solidFill>
                  <a:srgbClr val="4D4D4C"/>
                </a:solidFill>
                <a:latin typeface="Consolas"/>
                <a:ea typeface="Consolas"/>
                <a:cs typeface="Consolas"/>
                <a:sym typeface="Consolas"/>
              </a:rPr>
              <a:t>dplyr</a:t>
            </a:r>
            <a:r>
              <a:rPr lang="en-US" sz="1800" dirty="0">
                <a:solidFill>
                  <a:srgbClr val="4D4D4C"/>
                </a:solidFill>
                <a:latin typeface="Consolas"/>
                <a:ea typeface="Consolas"/>
                <a:cs typeface="Consolas"/>
                <a:sym typeface="Consolas"/>
              </a:rPr>
              <a:t>::</a:t>
            </a:r>
            <a:r>
              <a:rPr lang="en-US" sz="1800" b="1" dirty="0" err="1">
                <a:solidFill>
                  <a:srgbClr val="4D4D4C"/>
                </a:solidFill>
                <a:latin typeface="Consolas"/>
                <a:ea typeface="Consolas"/>
                <a:cs typeface="Consolas"/>
                <a:sym typeface="Consolas"/>
              </a:rPr>
              <a:t>group_by</a:t>
            </a:r>
            <a:r>
              <a:rPr lang="en-US" sz="1800" dirty="0">
                <a:solidFill>
                  <a:srgbClr val="4D4D4C"/>
                </a:solidFill>
                <a:latin typeface="Consolas"/>
                <a:ea typeface="Consolas"/>
                <a:cs typeface="Consolas"/>
                <a:sym typeface="Consolas"/>
              </a:rPr>
              <a:t>(continent, year) |&gt;</a:t>
            </a:r>
            <a:br>
              <a:rPr lang="en-US" sz="1800" dirty="0">
                <a:solidFill>
                  <a:srgbClr val="4D4D4C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800" dirty="0">
                <a:solidFill>
                  <a:srgbClr val="4D4D4C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US" sz="1800" dirty="0" err="1">
                <a:solidFill>
                  <a:srgbClr val="4D4D4C"/>
                </a:solidFill>
                <a:latin typeface="Consolas"/>
                <a:ea typeface="Consolas"/>
                <a:cs typeface="Consolas"/>
                <a:sym typeface="Consolas"/>
              </a:rPr>
              <a:t>dplyr</a:t>
            </a:r>
            <a:r>
              <a:rPr lang="en-US" sz="1800" dirty="0">
                <a:solidFill>
                  <a:srgbClr val="4D4D4C"/>
                </a:solidFill>
                <a:latin typeface="Consolas"/>
                <a:ea typeface="Consolas"/>
                <a:cs typeface="Consolas"/>
                <a:sym typeface="Consolas"/>
              </a:rPr>
              <a:t>::</a:t>
            </a:r>
            <a:r>
              <a:rPr lang="en-US" sz="1800" b="1" dirty="0">
                <a:solidFill>
                  <a:srgbClr val="4D4D4C"/>
                </a:solidFill>
                <a:latin typeface="Consolas"/>
                <a:ea typeface="Consolas"/>
                <a:cs typeface="Consolas"/>
                <a:sym typeface="Consolas"/>
              </a:rPr>
              <a:t>do</a:t>
            </a:r>
            <a:r>
              <a:rPr lang="en-US" sz="1800" dirty="0">
                <a:solidFill>
                  <a:srgbClr val="4D4D4C"/>
                </a:solidFill>
                <a:latin typeface="Consolas"/>
                <a:ea typeface="Consolas"/>
                <a:cs typeface="Consolas"/>
                <a:sym typeface="Consolas"/>
              </a:rPr>
              <a:t>({</a:t>
            </a:r>
          </a:p>
          <a:p>
            <a:pPr marL="194729" indent="0">
              <a:buNone/>
            </a:pPr>
            <a:r>
              <a:rPr lang="en-US" sz="1800" dirty="0">
                <a:solidFill>
                  <a:srgbClr val="4D4D4C"/>
                </a:solidFill>
                <a:latin typeface="Consolas"/>
                <a:ea typeface="Courier New"/>
                <a:cs typeface="Consolas"/>
                <a:sym typeface="Consolas"/>
              </a:rPr>
              <a:t>      </a:t>
            </a:r>
            <a:r>
              <a:rPr lang="en-US" sz="1800" dirty="0" err="1">
                <a:solidFill>
                  <a:srgbClr val="4D4D4C"/>
                </a:solidFill>
                <a:latin typeface="Consolas"/>
                <a:ea typeface="Courier New"/>
                <a:cs typeface="Consolas"/>
                <a:sym typeface="Consolas"/>
              </a:rPr>
              <a:t>grouped_data</a:t>
            </a:r>
            <a:r>
              <a:rPr lang="en-US" sz="1800" dirty="0">
                <a:solidFill>
                  <a:srgbClr val="4D4D4C"/>
                </a:solidFill>
                <a:latin typeface="Consolas"/>
                <a:ea typeface="Courier New"/>
                <a:cs typeface="Consolas"/>
                <a:sym typeface="Consolas"/>
              </a:rPr>
              <a:t> &lt;- .   # give the grouped data a name</a:t>
            </a:r>
          </a:p>
          <a:p>
            <a:pPr marL="194729" indent="0">
              <a:buNone/>
            </a:pPr>
            <a:r>
              <a:rPr lang="en-US" sz="1800" dirty="0">
                <a:solidFill>
                  <a:srgbClr val="4D4D4C"/>
                </a:solidFill>
                <a:latin typeface="Consolas"/>
                <a:ea typeface="Courier New"/>
                <a:cs typeface="Consolas"/>
                <a:sym typeface="Consolas"/>
              </a:rPr>
              <a:t>      </a:t>
            </a:r>
            <a:r>
              <a:rPr lang="en-US" sz="1800" dirty="0" err="1">
                <a:solidFill>
                  <a:srgbClr val="4D4D4C"/>
                </a:solidFill>
                <a:latin typeface="Consolas"/>
                <a:ea typeface="Courier New"/>
                <a:cs typeface="Consolas"/>
                <a:sym typeface="Consolas"/>
              </a:rPr>
              <a:t>grouped_data</a:t>
            </a:r>
            <a:r>
              <a:rPr lang="en-US" sz="1800" dirty="0">
                <a:solidFill>
                  <a:srgbClr val="4D4D4C"/>
                </a:solidFill>
                <a:latin typeface="Consolas"/>
                <a:ea typeface="Courier New"/>
                <a:cs typeface="Consolas"/>
                <a:sym typeface="Consolas"/>
              </a:rPr>
              <a:t> |&gt;</a:t>
            </a:r>
          </a:p>
          <a:p>
            <a:pPr marL="194729" indent="0">
              <a:buNone/>
            </a:pPr>
            <a:r>
              <a:rPr lang="en-US" sz="1800" dirty="0">
                <a:solidFill>
                  <a:srgbClr val="4D4D4C"/>
                </a:solidFill>
                <a:latin typeface="Consolas"/>
                <a:ea typeface="Courier New"/>
                <a:cs typeface="Consolas"/>
                <a:sym typeface="Consolas"/>
              </a:rPr>
              <a:t>         </a:t>
            </a:r>
            <a:r>
              <a:rPr lang="en-US" sz="1800" dirty="0" err="1">
                <a:solidFill>
                  <a:srgbClr val="4D4D4C"/>
                </a:solidFill>
                <a:latin typeface="Consolas"/>
                <a:ea typeface="Courier New"/>
                <a:cs typeface="Consolas"/>
                <a:sym typeface="Consolas"/>
              </a:rPr>
              <a:t>dplyr</a:t>
            </a:r>
            <a:r>
              <a:rPr lang="en-US" sz="1800" dirty="0">
                <a:solidFill>
                  <a:srgbClr val="4D4D4C"/>
                </a:solidFill>
                <a:latin typeface="Consolas"/>
                <a:ea typeface="Courier New"/>
                <a:cs typeface="Consolas"/>
                <a:sym typeface="Consolas"/>
              </a:rPr>
              <a:t>::</a:t>
            </a:r>
            <a:r>
              <a:rPr lang="en-US" sz="1800" dirty="0" err="1">
                <a:solidFill>
                  <a:srgbClr val="4D4D4C"/>
                </a:solidFill>
                <a:latin typeface="Consolas"/>
                <a:ea typeface="Courier New"/>
                <a:cs typeface="Consolas"/>
                <a:sym typeface="Consolas"/>
              </a:rPr>
              <a:t>left_join</a:t>
            </a:r>
            <a:r>
              <a:rPr lang="en-US" sz="1800" dirty="0">
                <a:solidFill>
                  <a:srgbClr val="4D4D4C"/>
                </a:solidFill>
                <a:latin typeface="Consolas"/>
                <a:ea typeface="Courier New"/>
                <a:cs typeface="Consolas"/>
                <a:sym typeface="Consolas"/>
              </a:rPr>
              <a:t>(</a:t>
            </a:r>
            <a:r>
              <a:rPr lang="en-US" sz="1800" dirty="0" err="1">
                <a:solidFill>
                  <a:srgbClr val="4D4D4C"/>
                </a:solidFill>
                <a:latin typeface="Consolas"/>
                <a:ea typeface="Courier New"/>
                <a:cs typeface="Consolas"/>
                <a:sym typeface="Consolas"/>
              </a:rPr>
              <a:t>drug_prices</a:t>
            </a:r>
            <a:r>
              <a:rPr lang="en-US" sz="1800" dirty="0">
                <a:solidFill>
                  <a:srgbClr val="4D4D4C"/>
                </a:solidFill>
                <a:latin typeface="Consolas"/>
                <a:ea typeface="Courier New"/>
                <a:cs typeface="Consolas"/>
                <a:sym typeface="Consolas"/>
              </a:rPr>
              <a:t>, by = c(“continent”, “year”)</a:t>
            </a:r>
          </a:p>
          <a:p>
            <a:pPr marL="194729" indent="0">
              <a:buNone/>
            </a:pPr>
            <a:r>
              <a:rPr lang="en-US" sz="1800" dirty="0">
                <a:solidFill>
                  <a:srgbClr val="4D4D4C"/>
                </a:solidFill>
                <a:latin typeface="Consolas"/>
                <a:ea typeface="Courier New"/>
                <a:cs typeface="Consolas"/>
                <a:sym typeface="Consolas"/>
              </a:rPr>
              <a:t>   }) |&gt;</a:t>
            </a:r>
          </a:p>
          <a:p>
            <a:pPr marL="194729" indent="0">
              <a:buNone/>
            </a:pPr>
            <a:r>
              <a:rPr lang="en-US" sz="1800" dirty="0"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1800" dirty="0" err="1">
                <a:solidFill>
                  <a:srgbClr val="4D4D4C"/>
                </a:solidFill>
                <a:latin typeface="Consolas"/>
                <a:ea typeface="Consolas"/>
                <a:cs typeface="Consolas"/>
                <a:sym typeface="Courier New"/>
              </a:rPr>
              <a:t>dplyr</a:t>
            </a:r>
            <a:r>
              <a:rPr lang="en-US" sz="1800" dirty="0">
                <a:solidFill>
                  <a:srgbClr val="4D4D4C"/>
                </a:solidFill>
                <a:latin typeface="Consolas"/>
                <a:ea typeface="Consolas"/>
                <a:cs typeface="Consolas"/>
                <a:sym typeface="Courier New"/>
              </a:rPr>
              <a:t>::ungroup()</a:t>
            </a:r>
          </a:p>
          <a:p>
            <a:pPr marL="194729" indent="0">
              <a:buNone/>
            </a:pPr>
            <a:endParaRPr lang="en-US" dirty="0"/>
          </a:p>
          <a:p>
            <a:pPr marL="194729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82564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3"/>
          <p:cNvSpPr txBox="1">
            <a:spLocks noGrp="1"/>
          </p:cNvSpPr>
          <p:nvPr>
            <p:ph type="title"/>
          </p:nvPr>
        </p:nvSpPr>
        <p:spPr>
          <a:xfrm>
            <a:off x="0" y="132300"/>
            <a:ext cx="10007600" cy="876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r>
              <a:rPr lang="en" dirty="0"/>
              <a:t>Non-Standard Evaluation</a:t>
            </a:r>
            <a:br>
              <a:rPr lang="en" dirty="0"/>
            </a:br>
            <a:r>
              <a:rPr lang="en" dirty="0"/>
              <a:t>good for fast coding tricking for programming</a:t>
            </a:r>
            <a:endParaRPr sz="2384" dirty="0"/>
          </a:p>
        </p:txBody>
      </p:sp>
      <p:sp>
        <p:nvSpPr>
          <p:cNvPr id="262" name="Google Shape;262;p33"/>
          <p:cNvSpPr txBox="1"/>
          <p:nvPr/>
        </p:nvSpPr>
        <p:spPr>
          <a:xfrm>
            <a:off x="331166" y="1666439"/>
            <a:ext cx="10653600" cy="5471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169329" marR="0" lvl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tabLst/>
              <a:defRPr/>
            </a:pPr>
            <a:r>
              <a:rPr kumimoji="0" lang="en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"/>
                <a:ea typeface="Nunito"/>
                <a:cs typeface="Nunito"/>
                <a:sym typeface="Nunito"/>
              </a:rPr>
              <a:t>Names treated as string literals</a:t>
            </a:r>
            <a:endParaRPr kumimoji="0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Nunito"/>
              <a:ea typeface="Nunito"/>
              <a:cs typeface="Nunito"/>
              <a:sym typeface="Nunito"/>
            </a:endParaRPr>
          </a:p>
          <a:p>
            <a:pPr marL="778914" marR="0" lvl="1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tabLst/>
              <a:defRPr/>
            </a:pPr>
            <a:r>
              <a:rPr kumimoji="0" lang="en" sz="1467" b="0" i="0" u="none" strike="noStrike" kern="0" cap="none" spc="0" normalizeH="0" baseline="0" noProof="0" dirty="0">
                <a:ln>
                  <a:noFill/>
                </a:ln>
                <a:solidFill>
                  <a:srgbClr val="4D4D4C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Consolas"/>
                <a:cs typeface="Consolas" panose="020B0609020204030204" pitchFamily="49" charset="0"/>
                <a:sym typeface="Consolas"/>
              </a:rPr>
              <a:t>data |&gt; </a:t>
            </a:r>
            <a:r>
              <a:rPr kumimoji="0" lang="en" sz="1467" b="0" i="0" u="none" strike="noStrike" kern="0" cap="none" spc="0" normalizeH="0" baseline="0" noProof="0" dirty="0" err="1">
                <a:ln>
                  <a:noFill/>
                </a:ln>
                <a:solidFill>
                  <a:srgbClr val="4D4D4C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Consolas"/>
                <a:cs typeface="Consolas" panose="020B0609020204030204" pitchFamily="49" charset="0"/>
                <a:sym typeface="Consolas"/>
              </a:rPr>
              <a:t>dplyr</a:t>
            </a:r>
            <a:r>
              <a:rPr kumimoji="0" lang="en" sz="1467" b="0" i="0" u="none" strike="noStrike" kern="0" cap="none" spc="0" normalizeH="0" baseline="0" noProof="0" dirty="0">
                <a:ln>
                  <a:noFill/>
                </a:ln>
                <a:solidFill>
                  <a:srgbClr val="4D4D4C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Consolas"/>
                <a:cs typeface="Consolas" panose="020B0609020204030204" pitchFamily="49" charset="0"/>
                <a:sym typeface="Consolas"/>
              </a:rPr>
              <a:t>::select(</a:t>
            </a:r>
            <a:r>
              <a:rPr kumimoji="0" lang="en" sz="1467" b="1" i="0" u="none" strike="noStrike" kern="0" cap="none" spc="0" normalizeH="0" baseline="0" noProof="0" dirty="0">
                <a:ln>
                  <a:noFill/>
                </a:ln>
                <a:solidFill>
                  <a:srgbClr val="4D4D4C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Consolas"/>
                <a:cs typeface="Consolas" panose="020B0609020204030204" pitchFamily="49" charset="0"/>
                <a:sym typeface="Consolas"/>
              </a:rPr>
              <a:t>col1</a:t>
            </a:r>
            <a:r>
              <a:rPr kumimoji="0" lang="en" sz="1467" b="0" i="0" u="none" strike="noStrike" kern="0" cap="none" spc="0" normalizeH="0" baseline="0" noProof="0" dirty="0">
                <a:ln>
                  <a:noFill/>
                </a:ln>
                <a:solidFill>
                  <a:srgbClr val="4D4D4C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Consolas"/>
                <a:cs typeface="Consolas" panose="020B0609020204030204" pitchFamily="49" charset="0"/>
                <a:sym typeface="Consolas"/>
              </a:rPr>
              <a:t>)</a:t>
            </a:r>
            <a:r>
              <a:rPr kumimoji="0" lang="en" sz="21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Nunito"/>
                <a:cs typeface="Consolas" panose="020B0609020204030204" pitchFamily="49" charset="0"/>
                <a:sym typeface="Nunito"/>
              </a:rPr>
              <a:t>  </a:t>
            </a:r>
            <a:r>
              <a:rPr kumimoji="0" lang="en" sz="2133" b="0" i="0" u="none" strike="noStrike" kern="0" cap="none" spc="0" normalizeH="0" baseline="0" noProof="0" dirty="0">
                <a:ln>
                  <a:noFill/>
                </a:ln>
                <a:solidFill>
                  <a:srgbClr val="D9563F"/>
                </a:solidFill>
                <a:effectLst/>
                <a:uLnTx/>
                <a:uFillTx/>
                <a:latin typeface="Nunito"/>
                <a:ea typeface="Nunito"/>
                <a:cs typeface="Nunito"/>
                <a:sym typeface="Nunito"/>
              </a:rPr>
              <a:t>instead of</a:t>
            </a:r>
            <a:r>
              <a:rPr kumimoji="0" lang="en" sz="21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"/>
                <a:ea typeface="Nunito"/>
                <a:cs typeface="Nunito"/>
                <a:sym typeface="Nunito"/>
              </a:rPr>
              <a:t>  </a:t>
            </a:r>
            <a:r>
              <a:rPr kumimoji="0" lang="en" sz="1467" b="0" i="0" u="none" strike="noStrike" kern="0" cap="none" spc="0" normalizeH="0" baseline="0" noProof="0" dirty="0">
                <a:ln>
                  <a:noFill/>
                </a:ln>
                <a:solidFill>
                  <a:srgbClr val="4D4D4C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data |&gt; </a:t>
            </a:r>
            <a:r>
              <a:rPr kumimoji="0" lang="en" sz="1467" b="0" i="0" u="none" strike="noStrike" kern="0" cap="none" spc="0" normalizeH="0" baseline="0" noProof="0" dirty="0" err="1">
                <a:ln>
                  <a:noFill/>
                </a:ln>
                <a:solidFill>
                  <a:srgbClr val="4D4D4C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dplyr</a:t>
            </a:r>
            <a:r>
              <a:rPr kumimoji="0" lang="en" sz="1467" b="0" i="0" u="none" strike="noStrike" kern="0" cap="none" spc="0" normalizeH="0" baseline="0" noProof="0" dirty="0">
                <a:ln>
                  <a:noFill/>
                </a:ln>
                <a:solidFill>
                  <a:srgbClr val="4D4D4C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::select(</a:t>
            </a:r>
            <a:r>
              <a:rPr kumimoji="0" lang="en" sz="1467" b="1" i="0" u="none" strike="noStrike" kern="0" cap="none" spc="0" normalizeH="0" baseline="0" noProof="0" dirty="0">
                <a:ln>
                  <a:noFill/>
                </a:ln>
                <a:solidFill>
                  <a:srgbClr val="718C00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"col1"</a:t>
            </a:r>
            <a:r>
              <a:rPr kumimoji="0" lang="en" sz="1467" b="0" i="0" u="none" strike="noStrike" kern="0" cap="none" spc="0" normalizeH="0" baseline="0" noProof="0" dirty="0">
                <a:ln>
                  <a:noFill/>
                </a:ln>
                <a:solidFill>
                  <a:srgbClr val="4D4D4C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)</a:t>
            </a:r>
            <a:endParaRPr kumimoji="0" sz="2133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Nunito"/>
              <a:ea typeface="Nunito"/>
              <a:cs typeface="Nunito"/>
              <a:sym typeface="Nunito"/>
            </a:endParaRPr>
          </a:p>
          <a:p>
            <a:pPr marL="169329" marR="0" lvl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tabLst/>
              <a:defRPr/>
            </a:pPr>
            <a:r>
              <a:rPr kumimoji="0" lang="en" sz="21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"/>
                <a:ea typeface="Nunito"/>
                <a:cs typeface="Nunito"/>
                <a:sym typeface="Nunito"/>
              </a:rPr>
              <a:t>A little confusing at first, but more efficient</a:t>
            </a:r>
            <a:endParaRPr kumimoji="0" sz="2133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Nunito"/>
              <a:ea typeface="Nunito"/>
              <a:cs typeface="Nunito"/>
              <a:sym typeface="Nunito"/>
            </a:endParaRPr>
          </a:p>
          <a:p>
            <a:pPr marL="169329" marR="0" lvl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tabLst/>
              <a:defRPr/>
            </a:pPr>
            <a:r>
              <a:rPr kumimoji="0" lang="en" sz="21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"/>
                <a:ea typeface="Nunito"/>
                <a:cs typeface="Nunito"/>
                <a:sym typeface="Nunito"/>
              </a:rPr>
              <a:t>Super confusing to try use in writing functions</a:t>
            </a:r>
            <a:endParaRPr kumimoji="0" lang="en-US" sz="2133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Nunito"/>
              <a:ea typeface="Nunito"/>
              <a:cs typeface="Nunito"/>
              <a:sym typeface="Nunito"/>
            </a:endParaRPr>
          </a:p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2133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Nunito"/>
              <a:ea typeface="Nunito"/>
              <a:cs typeface="Nunito"/>
              <a:sym typeface="Nunito"/>
            </a:endParaRPr>
          </a:p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1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"/>
                <a:ea typeface="Nunito"/>
                <a:cs typeface="Nunito"/>
                <a:sym typeface="Nunito"/>
              </a:rPr>
              <a:t>Use "</a:t>
            </a:r>
            <a:r>
              <a:rPr kumimoji="0" lang="en" sz="2133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"/>
                <a:ea typeface="Nunito"/>
                <a:cs typeface="Nunito"/>
                <a:sym typeface="Nunito"/>
              </a:rPr>
              <a:t>handlbars</a:t>
            </a:r>
            <a:r>
              <a:rPr kumimoji="0" lang="en" sz="21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"/>
                <a:ea typeface="Nunito"/>
                <a:cs typeface="Nunito"/>
                <a:sym typeface="Nunito"/>
              </a:rPr>
              <a:t>" </a:t>
            </a:r>
            <a:r>
              <a:rPr kumimoji="0" lang="en" sz="2133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"/>
                <a:ea typeface="Nunito"/>
                <a:cs typeface="Nunito"/>
                <a:sym typeface="Nunito"/>
              </a:rPr>
              <a:t>{{ }}</a:t>
            </a:r>
            <a:r>
              <a:rPr kumimoji="0" lang="en" sz="21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"/>
                <a:ea typeface="Nunito"/>
                <a:cs typeface="Nunito"/>
                <a:sym typeface="Nunito"/>
              </a:rPr>
              <a:t> for NSE input → NSE value</a:t>
            </a:r>
            <a:endParaRPr kumimoji="0" sz="2133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Nunito"/>
              <a:ea typeface="Nunito"/>
              <a:cs typeface="Nunito"/>
              <a:sym typeface="Nunito"/>
            </a:endParaRPr>
          </a:p>
          <a:p>
            <a:pPr marL="0" marR="0" lvl="0" indent="0" algn="l" defTabSz="121917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1467" b="0" i="0" u="none" strike="noStrike" kern="0" cap="none" spc="0" normalizeH="0" baseline="0" noProof="0" dirty="0">
                <a:ln>
                  <a:noFill/>
                </a:ln>
                <a:solidFill>
                  <a:srgbClr val="4D4D4C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Consolas"/>
                <a:cs typeface="Consolas" panose="020B0609020204030204" pitchFamily="49" charset="0"/>
                <a:sym typeface="Consolas"/>
              </a:rPr>
              <a:t>    </a:t>
            </a:r>
            <a:r>
              <a:rPr kumimoji="0" lang="en" sz="1467" b="0" i="0" u="none" strike="noStrike" kern="0" cap="none" spc="0" normalizeH="0" baseline="0" noProof="0" dirty="0" err="1">
                <a:ln>
                  <a:noFill/>
                </a:ln>
                <a:solidFill>
                  <a:srgbClr val="4D4D4C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Consolas"/>
                <a:cs typeface="Consolas" panose="020B0609020204030204" pitchFamily="49" charset="0"/>
                <a:sym typeface="Consolas"/>
              </a:rPr>
              <a:t>get_column</a:t>
            </a:r>
            <a:r>
              <a:rPr kumimoji="0" lang="en" sz="1467" b="0" i="0" u="none" strike="noStrike" kern="0" cap="none" spc="0" normalizeH="0" baseline="0" noProof="0" dirty="0">
                <a:ln>
                  <a:noFill/>
                </a:ln>
                <a:solidFill>
                  <a:srgbClr val="4D4D4C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Consolas"/>
                <a:cs typeface="Consolas" panose="020B0609020204030204" pitchFamily="49" charset="0"/>
                <a:sym typeface="Consolas"/>
              </a:rPr>
              <a:t> &lt;- </a:t>
            </a:r>
            <a:r>
              <a:rPr kumimoji="0" lang="en" sz="1467" b="0" i="0" u="none" strike="noStrike" kern="0" cap="none" spc="0" normalizeH="0" baseline="0" noProof="0" dirty="0">
                <a:ln>
                  <a:noFill/>
                </a:ln>
                <a:solidFill>
                  <a:srgbClr val="8959A8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Consolas"/>
                <a:cs typeface="Consolas" panose="020B0609020204030204" pitchFamily="49" charset="0"/>
                <a:sym typeface="Consolas"/>
              </a:rPr>
              <a:t>function</a:t>
            </a:r>
            <a:r>
              <a:rPr kumimoji="0" lang="en" sz="1467" b="0" i="0" u="none" strike="noStrike" kern="0" cap="none" spc="0" normalizeH="0" baseline="0" noProof="0" dirty="0">
                <a:ln>
                  <a:noFill/>
                </a:ln>
                <a:solidFill>
                  <a:srgbClr val="4D4D4C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Consolas"/>
                <a:cs typeface="Consolas" panose="020B0609020204030204" pitchFamily="49" charset="0"/>
                <a:sym typeface="Consolas"/>
              </a:rPr>
              <a:t>(data, column){</a:t>
            </a:r>
            <a:br>
              <a:rPr kumimoji="0" lang="en" sz="1467" b="0" i="0" u="none" strike="noStrike" kern="0" cap="none" spc="0" normalizeH="0" baseline="0" noProof="0" dirty="0">
                <a:ln>
                  <a:noFill/>
                </a:ln>
                <a:solidFill>
                  <a:srgbClr val="4D4D4C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Consolas"/>
                <a:cs typeface="Consolas" panose="020B0609020204030204" pitchFamily="49" charset="0"/>
                <a:sym typeface="Consolas"/>
              </a:rPr>
            </a:br>
            <a:r>
              <a:rPr kumimoji="0" lang="en" sz="1467" b="0" i="0" u="none" strike="noStrike" kern="0" cap="none" spc="0" normalizeH="0" baseline="0" noProof="0" dirty="0">
                <a:ln>
                  <a:noFill/>
                </a:ln>
                <a:solidFill>
                  <a:srgbClr val="4D4D4C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Consolas"/>
                <a:cs typeface="Consolas" panose="020B0609020204030204" pitchFamily="49" charset="0"/>
                <a:sym typeface="Consolas"/>
              </a:rPr>
              <a:t>       data |&gt; </a:t>
            </a:r>
            <a:r>
              <a:rPr kumimoji="0" lang="en" sz="1467" b="0" i="0" u="none" strike="noStrike" kern="0" cap="none" spc="0" normalizeH="0" baseline="0" noProof="0" dirty="0" err="1">
                <a:ln>
                  <a:noFill/>
                </a:ln>
                <a:solidFill>
                  <a:srgbClr val="4D4D4C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Consolas"/>
                <a:cs typeface="Consolas" panose="020B0609020204030204" pitchFamily="49" charset="0"/>
                <a:sym typeface="Consolas"/>
              </a:rPr>
              <a:t>dplyr</a:t>
            </a:r>
            <a:r>
              <a:rPr kumimoji="0" lang="en" sz="1467" b="0" i="0" u="none" strike="noStrike" kern="0" cap="none" spc="0" normalizeH="0" baseline="0" noProof="0" dirty="0">
                <a:ln>
                  <a:noFill/>
                </a:ln>
                <a:solidFill>
                  <a:srgbClr val="4D4D4C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Consolas"/>
                <a:cs typeface="Consolas" panose="020B0609020204030204" pitchFamily="49" charset="0"/>
                <a:sym typeface="Consolas"/>
              </a:rPr>
              <a:t>::select(</a:t>
            </a:r>
            <a:r>
              <a:rPr kumimoji="0" lang="en" sz="1467" b="1" i="0" u="none" strike="noStrike" kern="0" cap="none" spc="0" normalizeH="0" baseline="0" noProof="0" dirty="0">
                <a:ln>
                  <a:noFill/>
                </a:ln>
                <a:solidFill>
                  <a:srgbClr val="4D4D4C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Consolas"/>
                <a:cs typeface="Consolas" panose="020B0609020204030204" pitchFamily="49" charset="0"/>
                <a:sym typeface="Consolas"/>
              </a:rPr>
              <a:t>{{column}}</a:t>
            </a:r>
            <a:r>
              <a:rPr kumimoji="0" lang="en" sz="1467" b="0" i="0" u="none" strike="noStrike" kern="0" cap="none" spc="0" normalizeH="0" baseline="0" noProof="0" dirty="0">
                <a:ln>
                  <a:noFill/>
                </a:ln>
                <a:solidFill>
                  <a:srgbClr val="4D4D4C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Consolas"/>
                <a:cs typeface="Consolas" panose="020B0609020204030204" pitchFamily="49" charset="0"/>
                <a:sym typeface="Consolas"/>
              </a:rPr>
              <a:t>)</a:t>
            </a:r>
            <a:br>
              <a:rPr kumimoji="0" lang="en" sz="1467" b="0" i="0" u="none" strike="noStrike" kern="0" cap="none" spc="0" normalizeH="0" baseline="0" noProof="0" dirty="0">
                <a:ln>
                  <a:noFill/>
                </a:ln>
                <a:solidFill>
                  <a:srgbClr val="4D4D4C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Consolas"/>
                <a:cs typeface="Consolas" panose="020B0609020204030204" pitchFamily="49" charset="0"/>
                <a:sym typeface="Consolas"/>
              </a:rPr>
            </a:br>
            <a:r>
              <a:rPr kumimoji="0" lang="en" sz="1467" b="0" i="0" u="none" strike="noStrike" kern="0" cap="none" spc="0" normalizeH="0" baseline="0" noProof="0" dirty="0">
                <a:ln>
                  <a:noFill/>
                </a:ln>
                <a:solidFill>
                  <a:srgbClr val="4D4D4C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Consolas"/>
                <a:cs typeface="Consolas" panose="020B0609020204030204" pitchFamily="49" charset="0"/>
                <a:sym typeface="Consolas"/>
              </a:rPr>
              <a:t>    }</a:t>
            </a:r>
            <a:endParaRPr kumimoji="0" sz="2133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Nunito"/>
              <a:cs typeface="Consolas" panose="020B0609020204030204" pitchFamily="49" charset="0"/>
              <a:sym typeface="Nunito"/>
            </a:endParaRPr>
          </a:p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Nunito"/>
              <a:ea typeface="Nunito"/>
              <a:cs typeface="Nunito"/>
              <a:sym typeface="Nunito"/>
            </a:endParaRPr>
          </a:p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Nunito"/>
              <a:ea typeface="Nunito"/>
              <a:cs typeface="Nunito"/>
              <a:sym typeface="Nunito"/>
            </a:endParaRPr>
          </a:p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1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"/>
                <a:ea typeface="Nunito"/>
                <a:cs typeface="Nunito"/>
                <a:sym typeface="Nunito"/>
              </a:rPr>
              <a:t>use "walrus assignment" </a:t>
            </a:r>
            <a:r>
              <a:rPr kumimoji="0" lang="en" sz="2667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"/>
                <a:ea typeface="Nunito"/>
                <a:cs typeface="Nunito"/>
                <a:sym typeface="Nunito"/>
              </a:rPr>
              <a:t>:=</a:t>
            </a:r>
            <a:r>
              <a:rPr kumimoji="0" lang="en" sz="21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"/>
                <a:ea typeface="Nunito"/>
                <a:cs typeface="Nunito"/>
                <a:sym typeface="Nunito"/>
              </a:rPr>
              <a:t>  for NSE input → NSE name</a:t>
            </a:r>
            <a:endParaRPr kumimoji="0" sz="2133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Nunito"/>
              <a:ea typeface="Nunito"/>
              <a:cs typeface="Nunito"/>
              <a:sym typeface="Nunito"/>
            </a:endParaRPr>
          </a:p>
          <a:p>
            <a:pPr marL="0" marR="0" lvl="0" indent="0" algn="l" defTabSz="121917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1467" b="0" i="0" u="none" strike="noStrike" kern="0" cap="none" spc="0" normalizeH="0" baseline="0" noProof="0" dirty="0">
                <a:ln>
                  <a:noFill/>
                </a:ln>
                <a:solidFill>
                  <a:srgbClr val="4D4D4C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Consolas"/>
                <a:cs typeface="Consolas" panose="020B0609020204030204" pitchFamily="49" charset="0"/>
                <a:sym typeface="Consolas"/>
              </a:rPr>
              <a:t>    </a:t>
            </a:r>
            <a:r>
              <a:rPr kumimoji="0" lang="en" sz="1467" b="0" i="0" u="none" strike="noStrike" kern="0" cap="none" spc="0" normalizeH="0" baseline="0" noProof="0" dirty="0" err="1">
                <a:ln>
                  <a:noFill/>
                </a:ln>
                <a:solidFill>
                  <a:srgbClr val="4D4D4C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Consolas"/>
                <a:cs typeface="Consolas" panose="020B0609020204030204" pitchFamily="49" charset="0"/>
                <a:sym typeface="Consolas"/>
              </a:rPr>
              <a:t>rename_column</a:t>
            </a:r>
            <a:r>
              <a:rPr kumimoji="0" lang="en" sz="1467" b="0" i="0" u="none" strike="noStrike" kern="0" cap="none" spc="0" normalizeH="0" baseline="0" noProof="0" dirty="0">
                <a:ln>
                  <a:noFill/>
                </a:ln>
                <a:solidFill>
                  <a:srgbClr val="4D4D4C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Consolas"/>
                <a:cs typeface="Consolas" panose="020B0609020204030204" pitchFamily="49" charset="0"/>
                <a:sym typeface="Consolas"/>
              </a:rPr>
              <a:t> &lt;- </a:t>
            </a:r>
            <a:r>
              <a:rPr kumimoji="0" lang="en" sz="1467" b="0" i="0" u="none" strike="noStrike" kern="0" cap="none" spc="0" normalizeH="0" baseline="0" noProof="0" dirty="0">
                <a:ln>
                  <a:noFill/>
                </a:ln>
                <a:solidFill>
                  <a:srgbClr val="8959A8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Consolas"/>
                <a:cs typeface="Consolas" panose="020B0609020204030204" pitchFamily="49" charset="0"/>
                <a:sym typeface="Consolas"/>
              </a:rPr>
              <a:t>function</a:t>
            </a:r>
            <a:r>
              <a:rPr kumimoji="0" lang="en" sz="1467" b="0" i="0" u="none" strike="noStrike" kern="0" cap="none" spc="0" normalizeH="0" baseline="0" noProof="0" dirty="0">
                <a:ln>
                  <a:noFill/>
                </a:ln>
                <a:solidFill>
                  <a:srgbClr val="4D4D4C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Consolas"/>
                <a:cs typeface="Consolas" panose="020B0609020204030204" pitchFamily="49" charset="0"/>
                <a:sym typeface="Consolas"/>
              </a:rPr>
              <a:t>(data, old, new){data </a:t>
            </a:r>
            <a:r>
              <a:rPr lang="en" sz="1467" kern="0" dirty="0">
                <a:solidFill>
                  <a:srgbClr val="4D4D4C"/>
                </a:solidFill>
                <a:highlight>
                  <a:srgbClr val="FFFFFF"/>
                </a:highlight>
                <a:latin typeface="Consolas" panose="020B0609020204030204" pitchFamily="49" charset="0"/>
                <a:ea typeface="Consolas"/>
                <a:cs typeface="Consolas" panose="020B0609020204030204" pitchFamily="49" charset="0"/>
                <a:sym typeface="Consolas"/>
              </a:rPr>
              <a:t>|&gt;</a:t>
            </a:r>
            <a:r>
              <a:rPr kumimoji="0" lang="en" sz="1467" b="0" i="0" u="none" strike="noStrike" kern="0" cap="none" spc="0" normalizeH="0" baseline="0" noProof="0" dirty="0">
                <a:ln>
                  <a:noFill/>
                </a:ln>
                <a:solidFill>
                  <a:srgbClr val="4D4D4C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Consolas"/>
                <a:cs typeface="Consolas" panose="020B0609020204030204" pitchFamily="49" charset="0"/>
                <a:sym typeface="Consolas"/>
              </a:rPr>
              <a:t> </a:t>
            </a:r>
            <a:r>
              <a:rPr kumimoji="0" lang="en" sz="1467" b="0" i="0" u="none" strike="noStrike" kern="0" cap="none" spc="0" normalizeH="0" baseline="0" noProof="0" dirty="0" err="1">
                <a:ln>
                  <a:noFill/>
                </a:ln>
                <a:solidFill>
                  <a:srgbClr val="4D4D4C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Consolas"/>
                <a:cs typeface="Consolas" panose="020B0609020204030204" pitchFamily="49" charset="0"/>
                <a:sym typeface="Consolas"/>
              </a:rPr>
              <a:t>dplyr</a:t>
            </a:r>
            <a:r>
              <a:rPr kumimoji="0" lang="en" sz="1467" b="0" i="0" u="none" strike="noStrike" kern="0" cap="none" spc="0" normalizeH="0" baseline="0" noProof="0" dirty="0">
                <a:ln>
                  <a:noFill/>
                </a:ln>
                <a:solidFill>
                  <a:srgbClr val="4D4D4C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Consolas"/>
                <a:cs typeface="Consolas" panose="020B0609020204030204" pitchFamily="49" charset="0"/>
                <a:sym typeface="Consolas"/>
              </a:rPr>
              <a:t>::rename({{new}} </a:t>
            </a:r>
            <a:r>
              <a:rPr kumimoji="0" lang="en" sz="1867" b="1" i="0" u="none" strike="noStrike" kern="0" cap="none" spc="0" normalizeH="0" baseline="0" noProof="0" dirty="0">
                <a:ln>
                  <a:noFill/>
                </a:ln>
                <a:solidFill>
                  <a:srgbClr val="4D4D4C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Consolas"/>
                <a:cs typeface="Consolas" panose="020B0609020204030204" pitchFamily="49" charset="0"/>
                <a:sym typeface="Consolas"/>
              </a:rPr>
              <a:t>:=</a:t>
            </a:r>
            <a:r>
              <a:rPr kumimoji="0" lang="en" sz="1467" b="0" i="0" u="none" strike="noStrike" kern="0" cap="none" spc="0" normalizeH="0" baseline="0" noProof="0" dirty="0">
                <a:ln>
                  <a:noFill/>
                </a:ln>
                <a:solidFill>
                  <a:srgbClr val="4D4D4C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Consolas"/>
                <a:cs typeface="Consolas" panose="020B0609020204030204" pitchFamily="49" charset="0"/>
                <a:sym typeface="Consolas"/>
              </a:rPr>
              <a:t> {{old}})}</a:t>
            </a:r>
            <a:br>
              <a:rPr kumimoji="0" lang="en" sz="1467" b="0" i="0" u="none" strike="noStrike" kern="0" cap="none" spc="0" normalizeH="0" baseline="0" noProof="0" dirty="0">
                <a:ln>
                  <a:noFill/>
                </a:ln>
                <a:solidFill>
                  <a:srgbClr val="4D4D4C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Consolas"/>
                <a:cs typeface="Consolas" panose="020B0609020204030204" pitchFamily="49" charset="0"/>
                <a:sym typeface="Consolas"/>
              </a:rPr>
            </a:br>
            <a:r>
              <a:rPr kumimoji="0" lang="en" sz="1467" b="0" i="0" u="none" strike="noStrike" kern="0" cap="none" spc="0" normalizeH="0" baseline="0" noProof="0" dirty="0">
                <a:ln>
                  <a:noFill/>
                </a:ln>
                <a:solidFill>
                  <a:srgbClr val="4D4D4C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Consolas"/>
                <a:cs typeface="Consolas" panose="020B0609020204030204" pitchFamily="49" charset="0"/>
                <a:sym typeface="Consolas"/>
              </a:rPr>
              <a:t>    </a:t>
            </a:r>
            <a:r>
              <a:rPr kumimoji="0" lang="en" sz="1467" b="0" i="0" u="none" strike="noStrike" kern="0" cap="none" spc="0" normalizeH="0" baseline="0" noProof="0" dirty="0" err="1">
                <a:ln>
                  <a:noFill/>
                </a:ln>
                <a:solidFill>
                  <a:srgbClr val="4D4D4C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Consolas"/>
                <a:cs typeface="Consolas" panose="020B0609020204030204" pitchFamily="49" charset="0"/>
                <a:sym typeface="Consolas"/>
              </a:rPr>
              <a:t>data.frame</a:t>
            </a:r>
            <a:r>
              <a:rPr kumimoji="0" lang="en" sz="1467" b="0" i="0" u="none" strike="noStrike" kern="0" cap="none" spc="0" normalizeH="0" baseline="0" noProof="0" dirty="0">
                <a:ln>
                  <a:noFill/>
                </a:ln>
                <a:solidFill>
                  <a:srgbClr val="4D4D4C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Consolas"/>
                <a:cs typeface="Consolas" panose="020B0609020204030204" pitchFamily="49" charset="0"/>
                <a:sym typeface="Consolas"/>
              </a:rPr>
              <a:t>(a = c(</a:t>
            </a:r>
            <a:r>
              <a:rPr kumimoji="0" lang="en" sz="1467" b="0" i="0" u="none" strike="noStrike" kern="0" cap="none" spc="0" normalizeH="0" baseline="0" noProof="0" dirty="0">
                <a:ln>
                  <a:noFill/>
                </a:ln>
                <a:solidFill>
                  <a:srgbClr val="F5871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Consolas"/>
                <a:cs typeface="Consolas" panose="020B0609020204030204" pitchFamily="49" charset="0"/>
                <a:sym typeface="Consolas"/>
              </a:rPr>
              <a:t>1</a:t>
            </a:r>
            <a:r>
              <a:rPr kumimoji="0" lang="en" sz="1467" b="0" i="0" u="none" strike="noStrike" kern="0" cap="none" spc="0" normalizeH="0" baseline="0" noProof="0" dirty="0">
                <a:ln>
                  <a:noFill/>
                </a:ln>
                <a:solidFill>
                  <a:srgbClr val="4D4D4C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Consolas"/>
                <a:cs typeface="Consolas" panose="020B0609020204030204" pitchFamily="49" charset="0"/>
                <a:sym typeface="Consolas"/>
              </a:rPr>
              <a:t>,</a:t>
            </a:r>
            <a:r>
              <a:rPr kumimoji="0" lang="en" sz="1467" b="0" i="0" u="none" strike="noStrike" kern="0" cap="none" spc="0" normalizeH="0" baseline="0" noProof="0" dirty="0">
                <a:ln>
                  <a:noFill/>
                </a:ln>
                <a:solidFill>
                  <a:srgbClr val="F5871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Consolas"/>
                <a:cs typeface="Consolas" panose="020B0609020204030204" pitchFamily="49" charset="0"/>
                <a:sym typeface="Consolas"/>
              </a:rPr>
              <a:t>2</a:t>
            </a:r>
            <a:r>
              <a:rPr kumimoji="0" lang="en" sz="1467" b="0" i="0" u="none" strike="noStrike" kern="0" cap="none" spc="0" normalizeH="0" baseline="0" noProof="0" dirty="0">
                <a:ln>
                  <a:noFill/>
                </a:ln>
                <a:solidFill>
                  <a:srgbClr val="4D4D4C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Consolas"/>
                <a:cs typeface="Consolas" panose="020B0609020204030204" pitchFamily="49" charset="0"/>
                <a:sym typeface="Consolas"/>
              </a:rPr>
              <a:t>,</a:t>
            </a:r>
            <a:r>
              <a:rPr kumimoji="0" lang="en" sz="1467" b="0" i="0" u="none" strike="noStrike" kern="0" cap="none" spc="0" normalizeH="0" baseline="0" noProof="0" dirty="0">
                <a:ln>
                  <a:noFill/>
                </a:ln>
                <a:solidFill>
                  <a:srgbClr val="F5871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Consolas"/>
                <a:cs typeface="Consolas" panose="020B0609020204030204" pitchFamily="49" charset="0"/>
                <a:sym typeface="Consolas"/>
              </a:rPr>
              <a:t>3</a:t>
            </a:r>
            <a:r>
              <a:rPr kumimoji="0" lang="en" sz="1467" b="0" i="0" u="none" strike="noStrike" kern="0" cap="none" spc="0" normalizeH="0" baseline="0" noProof="0" dirty="0">
                <a:ln>
                  <a:noFill/>
                </a:ln>
                <a:solidFill>
                  <a:srgbClr val="4D4D4C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Consolas"/>
                <a:cs typeface="Consolas" panose="020B0609020204030204" pitchFamily="49" charset="0"/>
                <a:sym typeface="Consolas"/>
              </a:rPr>
              <a:t>)) </a:t>
            </a:r>
            <a:r>
              <a:rPr lang="en" sz="1467" kern="0" dirty="0">
                <a:solidFill>
                  <a:srgbClr val="4D4D4C"/>
                </a:solidFill>
                <a:highlight>
                  <a:srgbClr val="FFFFFF"/>
                </a:highlight>
                <a:latin typeface="Consolas" panose="020B0609020204030204" pitchFamily="49" charset="0"/>
                <a:ea typeface="Consolas"/>
                <a:cs typeface="Consolas" panose="020B0609020204030204" pitchFamily="49" charset="0"/>
                <a:sym typeface="Consolas"/>
              </a:rPr>
              <a:t>|&gt;</a:t>
            </a:r>
            <a:r>
              <a:rPr kumimoji="0" lang="en" sz="1467" b="0" i="0" u="none" strike="noStrike" kern="0" cap="none" spc="0" normalizeH="0" baseline="0" noProof="0" dirty="0">
                <a:ln>
                  <a:noFill/>
                </a:ln>
                <a:solidFill>
                  <a:srgbClr val="4D4D4C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Consolas"/>
                <a:cs typeface="Consolas" panose="020B0609020204030204" pitchFamily="49" charset="0"/>
                <a:sym typeface="Consolas"/>
              </a:rPr>
              <a:t> </a:t>
            </a:r>
            <a:r>
              <a:rPr kumimoji="0" lang="en" sz="1467" b="0" i="0" u="none" strike="noStrike" kern="0" cap="none" spc="0" normalizeH="0" baseline="0" noProof="0" dirty="0" err="1">
                <a:ln>
                  <a:noFill/>
                </a:ln>
                <a:solidFill>
                  <a:srgbClr val="4D4D4C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Consolas"/>
                <a:cs typeface="Consolas" panose="020B0609020204030204" pitchFamily="49" charset="0"/>
                <a:sym typeface="Consolas"/>
              </a:rPr>
              <a:t>rename_column</a:t>
            </a:r>
            <a:r>
              <a:rPr kumimoji="0" lang="en" sz="1467" b="0" i="0" u="none" strike="noStrike" kern="0" cap="none" spc="0" normalizeH="0" baseline="0" noProof="0" dirty="0">
                <a:ln>
                  <a:noFill/>
                </a:ln>
                <a:solidFill>
                  <a:srgbClr val="4D4D4C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Consolas"/>
                <a:cs typeface="Consolas" panose="020B0609020204030204" pitchFamily="49" charset="0"/>
                <a:sym typeface="Consolas"/>
              </a:rPr>
              <a:t>(a, b) </a:t>
            </a:r>
            <a:r>
              <a:rPr lang="en" sz="1467" kern="0" dirty="0">
                <a:solidFill>
                  <a:srgbClr val="4D4D4C"/>
                </a:solidFill>
                <a:highlight>
                  <a:srgbClr val="FFFFFF"/>
                </a:highlight>
                <a:latin typeface="Consolas" panose="020B0609020204030204" pitchFamily="49" charset="0"/>
                <a:ea typeface="Consolas"/>
                <a:cs typeface="Consolas" panose="020B0609020204030204" pitchFamily="49" charset="0"/>
                <a:sym typeface="Consolas"/>
              </a:rPr>
              <a:t>|&gt;</a:t>
            </a:r>
            <a:r>
              <a:rPr kumimoji="0" lang="en" sz="1467" b="0" i="0" u="none" strike="noStrike" kern="0" cap="none" spc="0" normalizeH="0" baseline="0" noProof="0" dirty="0">
                <a:ln>
                  <a:noFill/>
                </a:ln>
                <a:solidFill>
                  <a:srgbClr val="4D4D4C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Consolas"/>
                <a:cs typeface="Consolas" panose="020B0609020204030204" pitchFamily="49" charset="0"/>
                <a:sym typeface="Consolas"/>
              </a:rPr>
              <a:t> </a:t>
            </a:r>
            <a:r>
              <a:rPr kumimoji="0" lang="en" sz="1467" b="0" i="0" u="none" strike="noStrike" kern="0" cap="none" spc="0" normalizeH="0" baseline="0" noProof="0" dirty="0" err="1">
                <a:ln>
                  <a:noFill/>
                </a:ln>
                <a:solidFill>
                  <a:srgbClr val="4D4D4C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Consolas"/>
                <a:cs typeface="Consolas" panose="020B0609020204030204" pitchFamily="49" charset="0"/>
                <a:sym typeface="Consolas"/>
              </a:rPr>
              <a:t>dplyr</a:t>
            </a:r>
            <a:r>
              <a:rPr kumimoji="0" lang="en" sz="1467" b="0" i="0" u="none" strike="noStrike" kern="0" cap="none" spc="0" normalizeH="0" baseline="0" noProof="0" dirty="0">
                <a:ln>
                  <a:noFill/>
                </a:ln>
                <a:solidFill>
                  <a:srgbClr val="4D4D4C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Consolas"/>
                <a:cs typeface="Consolas" panose="020B0609020204030204" pitchFamily="49" charset="0"/>
                <a:sym typeface="Consolas"/>
              </a:rPr>
              <a:t>::glimpse()</a:t>
            </a:r>
            <a:br>
              <a:rPr kumimoji="0" lang="en" sz="1467" b="0" i="0" u="none" strike="noStrike" kern="0" cap="none" spc="0" normalizeH="0" baseline="0" noProof="0" dirty="0">
                <a:ln>
                  <a:noFill/>
                </a:ln>
                <a:solidFill>
                  <a:srgbClr val="4D4D4C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Consolas"/>
                <a:cs typeface="Consolas" panose="020B0609020204030204" pitchFamily="49" charset="0"/>
                <a:sym typeface="Consolas"/>
              </a:rPr>
            </a:br>
            <a:r>
              <a:rPr kumimoji="0" lang="en" sz="1467" b="0" i="0" u="none" strike="noStrike" kern="0" cap="none" spc="0" normalizeH="0" baseline="0" noProof="0" dirty="0">
                <a:ln>
                  <a:noFill/>
                </a:ln>
                <a:solidFill>
                  <a:srgbClr val="4D4D4C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Consolas"/>
                <a:cs typeface="Consolas" panose="020B0609020204030204" pitchFamily="49" charset="0"/>
                <a:sym typeface="Consolas"/>
              </a:rPr>
              <a:t>    Rows: </a:t>
            </a:r>
            <a:r>
              <a:rPr kumimoji="0" lang="en" sz="1467" b="0" i="0" u="none" strike="noStrike" kern="0" cap="none" spc="0" normalizeH="0" baseline="0" noProof="0" dirty="0">
                <a:ln>
                  <a:noFill/>
                </a:ln>
                <a:solidFill>
                  <a:srgbClr val="F5871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Consolas"/>
                <a:cs typeface="Consolas" panose="020B0609020204030204" pitchFamily="49" charset="0"/>
                <a:sym typeface="Consolas"/>
              </a:rPr>
              <a:t>3</a:t>
            </a:r>
            <a:br>
              <a:rPr kumimoji="0" lang="en" sz="1467" b="0" i="0" u="none" strike="noStrike" kern="0" cap="none" spc="0" normalizeH="0" baseline="0" noProof="0" dirty="0">
                <a:ln>
                  <a:noFill/>
                </a:ln>
                <a:solidFill>
                  <a:srgbClr val="4D4D4C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Consolas"/>
                <a:cs typeface="Consolas" panose="020B0609020204030204" pitchFamily="49" charset="0"/>
                <a:sym typeface="Consolas"/>
              </a:rPr>
            </a:br>
            <a:r>
              <a:rPr kumimoji="0" lang="en" sz="1467" b="0" i="0" u="none" strike="noStrike" kern="0" cap="none" spc="0" normalizeH="0" baseline="0" noProof="0" dirty="0">
                <a:ln>
                  <a:noFill/>
                </a:ln>
                <a:solidFill>
                  <a:srgbClr val="4D4D4C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Consolas"/>
                <a:cs typeface="Consolas" panose="020B0609020204030204" pitchFamily="49" charset="0"/>
                <a:sym typeface="Consolas"/>
              </a:rPr>
              <a:t>    Columns: </a:t>
            </a:r>
            <a:r>
              <a:rPr kumimoji="0" lang="en" sz="1467" b="0" i="0" u="none" strike="noStrike" kern="0" cap="none" spc="0" normalizeH="0" baseline="0" noProof="0" dirty="0">
                <a:ln>
                  <a:noFill/>
                </a:ln>
                <a:solidFill>
                  <a:srgbClr val="F5871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Consolas"/>
                <a:cs typeface="Consolas" panose="020B0609020204030204" pitchFamily="49" charset="0"/>
                <a:sym typeface="Consolas"/>
              </a:rPr>
              <a:t>1</a:t>
            </a:r>
            <a:br>
              <a:rPr kumimoji="0" lang="en" sz="1467" b="0" i="0" u="none" strike="noStrike" kern="0" cap="none" spc="0" normalizeH="0" baseline="0" noProof="0" dirty="0">
                <a:ln>
                  <a:noFill/>
                </a:ln>
                <a:solidFill>
                  <a:srgbClr val="4D4D4C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Consolas"/>
                <a:cs typeface="Consolas" panose="020B0609020204030204" pitchFamily="49" charset="0"/>
                <a:sym typeface="Consolas"/>
              </a:rPr>
            </a:br>
            <a:r>
              <a:rPr kumimoji="0" lang="en" sz="1467" b="0" i="0" u="none" strike="noStrike" kern="0" cap="none" spc="0" normalizeH="0" baseline="0" noProof="0" dirty="0">
                <a:ln>
                  <a:noFill/>
                </a:ln>
                <a:solidFill>
                  <a:srgbClr val="4D4D4C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Consolas"/>
                <a:cs typeface="Consolas" panose="020B0609020204030204" pitchFamily="49" charset="0"/>
                <a:sym typeface="Consolas"/>
              </a:rPr>
              <a:t>    $ b &lt;</a:t>
            </a:r>
            <a:r>
              <a:rPr kumimoji="0" lang="en" sz="1467" b="0" i="0" u="none" strike="noStrike" kern="0" cap="none" spc="0" normalizeH="0" baseline="0" noProof="0" dirty="0" err="1">
                <a:ln>
                  <a:noFill/>
                </a:ln>
                <a:solidFill>
                  <a:srgbClr val="4D4D4C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Consolas"/>
                <a:cs typeface="Consolas" panose="020B0609020204030204" pitchFamily="49" charset="0"/>
                <a:sym typeface="Consolas"/>
              </a:rPr>
              <a:t>dbl</a:t>
            </a:r>
            <a:r>
              <a:rPr kumimoji="0" lang="en" sz="1467" b="0" i="0" u="none" strike="noStrike" kern="0" cap="none" spc="0" normalizeH="0" baseline="0" noProof="0" dirty="0">
                <a:ln>
                  <a:noFill/>
                </a:ln>
                <a:solidFill>
                  <a:srgbClr val="4D4D4C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Consolas"/>
                <a:cs typeface="Consolas" panose="020B0609020204030204" pitchFamily="49" charset="0"/>
                <a:sym typeface="Consolas"/>
              </a:rPr>
              <a:t>&gt; </a:t>
            </a:r>
            <a:r>
              <a:rPr kumimoji="0" lang="en" sz="1467" b="0" i="0" u="none" strike="noStrike" kern="0" cap="none" spc="0" normalizeH="0" baseline="0" noProof="0" dirty="0">
                <a:ln>
                  <a:noFill/>
                </a:ln>
                <a:solidFill>
                  <a:srgbClr val="F5871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Consolas"/>
                <a:cs typeface="Consolas" panose="020B0609020204030204" pitchFamily="49" charset="0"/>
                <a:sym typeface="Consolas"/>
              </a:rPr>
              <a:t>1</a:t>
            </a:r>
            <a:r>
              <a:rPr kumimoji="0" lang="en" sz="1467" b="0" i="0" u="none" strike="noStrike" kern="0" cap="none" spc="0" normalizeH="0" baseline="0" noProof="0" dirty="0">
                <a:ln>
                  <a:noFill/>
                </a:ln>
                <a:solidFill>
                  <a:srgbClr val="4D4D4C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Consolas"/>
                <a:cs typeface="Consolas" panose="020B0609020204030204" pitchFamily="49" charset="0"/>
                <a:sym typeface="Consolas"/>
              </a:rPr>
              <a:t>, </a:t>
            </a:r>
            <a:r>
              <a:rPr kumimoji="0" lang="en" sz="1467" b="0" i="0" u="none" strike="noStrike" kern="0" cap="none" spc="0" normalizeH="0" baseline="0" noProof="0" dirty="0">
                <a:ln>
                  <a:noFill/>
                </a:ln>
                <a:solidFill>
                  <a:srgbClr val="F5871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Consolas"/>
                <a:cs typeface="Consolas" panose="020B0609020204030204" pitchFamily="49" charset="0"/>
                <a:sym typeface="Consolas"/>
              </a:rPr>
              <a:t>2</a:t>
            </a:r>
            <a:r>
              <a:rPr kumimoji="0" lang="en" sz="1467" b="0" i="0" u="none" strike="noStrike" kern="0" cap="none" spc="0" normalizeH="0" baseline="0" noProof="0" dirty="0">
                <a:ln>
                  <a:noFill/>
                </a:ln>
                <a:solidFill>
                  <a:srgbClr val="4D4D4C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Consolas"/>
                <a:cs typeface="Consolas" panose="020B0609020204030204" pitchFamily="49" charset="0"/>
                <a:sym typeface="Consolas"/>
              </a:rPr>
              <a:t>, </a:t>
            </a:r>
            <a:r>
              <a:rPr kumimoji="0" lang="en" sz="1467" b="0" i="0" u="none" strike="noStrike" kern="0" cap="none" spc="0" normalizeH="0" baseline="0" noProof="0" dirty="0">
                <a:ln>
                  <a:noFill/>
                </a:ln>
                <a:solidFill>
                  <a:srgbClr val="F5871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Consolas"/>
                <a:cs typeface="Consolas" panose="020B0609020204030204" pitchFamily="49" charset="0"/>
                <a:sym typeface="Consolas"/>
              </a:rPr>
              <a:t>3</a:t>
            </a:r>
            <a:endParaRPr kumimoji="0" sz="1467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Nunito"/>
              <a:cs typeface="Consolas" panose="020B0609020204030204" pitchFamily="49" charset="0"/>
              <a:sym typeface="Nunito"/>
            </a:endParaRPr>
          </a:p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2133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Nunito"/>
              <a:ea typeface="Nunito"/>
              <a:cs typeface="Nunito"/>
              <a:sym typeface="Nunito"/>
            </a:endParaRPr>
          </a:p>
        </p:txBody>
      </p:sp>
    </p:spTree>
    <p:extLst>
      <p:ext uri="{BB962C8B-B14F-4D97-AF65-F5344CB8AC3E}">
        <p14:creationId xmlns:p14="http://schemas.microsoft.com/office/powerpoint/2010/main" val="9036344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7" name="Google Shape;267;p34"/>
          <p:cNvGraphicFramePr/>
          <p:nvPr>
            <p:extLst>
              <p:ext uri="{D42A27DB-BD31-4B8C-83A1-F6EECF244321}">
                <p14:modId xmlns:p14="http://schemas.microsoft.com/office/powerpoint/2010/main" val="1400204717"/>
              </p:ext>
            </p:extLst>
          </p:nvPr>
        </p:nvGraphicFramePr>
        <p:xfrm>
          <a:off x="1625600" y="575733"/>
          <a:ext cx="10566401" cy="6296131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6722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582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224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1351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1930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Use Case</a:t>
                      </a:r>
                      <a:endParaRPr sz="1400" b="1">
                        <a:solidFill>
                          <a:schemeClr val="tx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84667" marR="84667" marT="84667" marB="84667"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Function</a:t>
                      </a:r>
                      <a:endParaRPr sz="1400" b="1">
                        <a:solidFill>
                          <a:schemeClr val="tx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84667" marR="84667" marT="84667" marB="84667"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Usage</a:t>
                      </a:r>
                      <a:endParaRPr sz="1400" b="1">
                        <a:solidFill>
                          <a:schemeClr val="tx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84667" marR="84667" marT="84667" marB="84667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Result</a:t>
                      </a:r>
                      <a:endParaRPr sz="1400" b="1">
                        <a:solidFill>
                          <a:schemeClr val="tx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84667" marR="84667" marT="84667" marB="84667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227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unquote to avoid NSE name collision</a:t>
                      </a:r>
                      <a:endParaRPr sz="900" dirty="0">
                        <a:solidFill>
                          <a:schemeClr val="tx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>
                        <a:solidFill>
                          <a:schemeClr val="tx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84667" marR="84667" marT="84667" marB="84667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condition &lt;- function(</a:t>
                      </a:r>
                      <a:r>
                        <a:rPr lang="en" sz="900" dirty="0" err="1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df</a:t>
                      </a:r>
                      <a:r>
                        <a:rPr lang="en" sz="9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x) {</a:t>
                      </a:r>
                      <a:endParaRPr sz="900" dirty="0">
                        <a:solidFill>
                          <a:schemeClr val="tx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</a:t>
                      </a:r>
                      <a:r>
                        <a:rPr lang="en" sz="900" dirty="0" err="1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df</a:t>
                      </a:r>
                      <a:r>
                        <a:rPr lang="en" sz="9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|&gt; </a:t>
                      </a:r>
                      <a:r>
                        <a:rPr lang="en" sz="900" dirty="0" err="1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dplyr</a:t>
                      </a:r>
                      <a:r>
                        <a:rPr lang="en" sz="9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::filter(x == !!x)}</a:t>
                      </a:r>
                      <a:endParaRPr sz="900" dirty="0">
                        <a:solidFill>
                          <a:schemeClr val="tx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84667" marR="84667" marT="84667" marB="84667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dirty="0" err="1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df</a:t>
                      </a:r>
                      <a:r>
                        <a:rPr lang="en" sz="9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|&gt; condition(3)</a:t>
                      </a:r>
                      <a:endParaRPr sz="900" dirty="0">
                        <a:solidFill>
                          <a:schemeClr val="tx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84667" marR="84667" marT="84667" marB="84667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x y</a:t>
                      </a:r>
                      <a:endParaRPr sz="900">
                        <a:solidFill>
                          <a:schemeClr val="tx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1 3 6</a:t>
                      </a:r>
                      <a:endParaRPr sz="900">
                        <a:solidFill>
                          <a:schemeClr val="tx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84667" marR="84667" marT="84667" marB="84667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949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NSE to NSE (one argument)</a:t>
                      </a:r>
                      <a:endParaRPr sz="900" dirty="0">
                        <a:solidFill>
                          <a:schemeClr val="tx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>
                        <a:solidFill>
                          <a:schemeClr val="tx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84667" marR="84667" marT="84667" marB="84667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dirty="0" err="1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my_select</a:t>
                      </a:r>
                      <a:r>
                        <a:rPr lang="en" sz="9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&lt;- function(</a:t>
                      </a:r>
                      <a:r>
                        <a:rPr lang="en" sz="900" dirty="0" err="1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df</a:t>
                      </a:r>
                      <a:r>
                        <a:rPr lang="en" sz="9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col) {</a:t>
                      </a:r>
                      <a:endParaRPr sz="900" dirty="0">
                        <a:solidFill>
                          <a:schemeClr val="tx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</a:t>
                      </a:r>
                      <a:r>
                        <a:rPr lang="en" sz="900" dirty="0" err="1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df</a:t>
                      </a:r>
                      <a:r>
                        <a:rPr lang="en" sz="9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|&gt; </a:t>
                      </a:r>
                      <a:r>
                        <a:rPr lang="en" sz="900" dirty="0" err="1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dplyr</a:t>
                      </a:r>
                      <a:r>
                        <a:rPr lang="en" sz="9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::select({{col}})}</a:t>
                      </a:r>
                      <a:endParaRPr sz="900" dirty="0">
                        <a:solidFill>
                          <a:schemeClr val="tx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84667" marR="84667" marT="84667" marB="84667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dirty="0" err="1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df</a:t>
                      </a:r>
                      <a:r>
                        <a:rPr lang="en" sz="9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|&gt; </a:t>
                      </a:r>
                      <a:r>
                        <a:rPr lang="en" sz="900" dirty="0" err="1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my_select</a:t>
                      </a:r>
                      <a:r>
                        <a:rPr lang="en" sz="9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(x)</a:t>
                      </a:r>
                      <a:endParaRPr sz="900" dirty="0">
                        <a:solidFill>
                          <a:schemeClr val="tx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84667" marR="84667" marT="84667" marB="84667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x</a:t>
                      </a:r>
                      <a:endParaRPr sz="900">
                        <a:solidFill>
                          <a:schemeClr val="tx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1 1</a:t>
                      </a:r>
                      <a:endParaRPr sz="900">
                        <a:solidFill>
                          <a:schemeClr val="tx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2 2</a:t>
                      </a:r>
                      <a:endParaRPr sz="900">
                        <a:solidFill>
                          <a:schemeClr val="tx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3 3</a:t>
                      </a:r>
                      <a:endParaRPr sz="900">
                        <a:solidFill>
                          <a:schemeClr val="tx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84667" marR="84667" marT="84667" marB="84667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76896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NSE to NSE (multiple arguments)</a:t>
                      </a:r>
                      <a:endParaRPr sz="900" dirty="0">
                        <a:solidFill>
                          <a:schemeClr val="tx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84667" marR="84667" marT="84667" marB="84667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dirty="0" err="1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my_select</a:t>
                      </a:r>
                      <a:r>
                        <a:rPr lang="en" sz="9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&lt;- function(</a:t>
                      </a:r>
                      <a:r>
                        <a:rPr lang="en" sz="900" dirty="0" err="1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df</a:t>
                      </a:r>
                      <a:r>
                        <a:rPr lang="en" sz="9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cols) {</a:t>
                      </a:r>
                      <a:endParaRPr sz="900" dirty="0">
                        <a:solidFill>
                          <a:schemeClr val="tx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</a:t>
                      </a:r>
                      <a:r>
                        <a:rPr lang="en" sz="900" dirty="0" err="1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df</a:t>
                      </a:r>
                      <a:r>
                        <a:rPr lang="en" sz="9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|&gt; </a:t>
                      </a:r>
                      <a:r>
                        <a:rPr lang="en" sz="900" dirty="0" err="1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dplyr</a:t>
                      </a:r>
                      <a:r>
                        <a:rPr lang="en" sz="9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::select(!!!cols)}</a:t>
                      </a:r>
                      <a:endParaRPr sz="900" dirty="0">
                        <a:solidFill>
                          <a:schemeClr val="tx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84667" marR="84667" marT="84667" marB="84667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dirty="0" err="1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df</a:t>
                      </a:r>
                      <a:r>
                        <a:rPr lang="en" sz="9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&lt;- </a:t>
                      </a:r>
                      <a:r>
                        <a:rPr lang="en" sz="900" dirty="0" err="1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data.frame</a:t>
                      </a:r>
                      <a:r>
                        <a:rPr lang="en" sz="9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(</a:t>
                      </a:r>
                      <a:endParaRPr sz="900" dirty="0">
                        <a:solidFill>
                          <a:schemeClr val="tx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xx=c(1,2,3),</a:t>
                      </a:r>
                      <a:endParaRPr sz="900" dirty="0">
                        <a:solidFill>
                          <a:schemeClr val="tx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</a:t>
                      </a:r>
                      <a:r>
                        <a:rPr lang="en" sz="900" dirty="0" err="1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yy</a:t>
                      </a:r>
                      <a:r>
                        <a:rPr lang="en" sz="9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=c(4,5,6))</a:t>
                      </a:r>
                      <a:endParaRPr sz="900" dirty="0">
                        <a:solidFill>
                          <a:schemeClr val="tx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dirty="0" err="1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df</a:t>
                      </a:r>
                      <a:r>
                        <a:rPr lang="en" sz="9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|&gt; </a:t>
                      </a:r>
                      <a:r>
                        <a:rPr lang="en" sz="900" dirty="0" err="1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my_select</a:t>
                      </a:r>
                      <a:r>
                        <a:rPr lang="en" sz="9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(vars(xx, </a:t>
                      </a:r>
                      <a:r>
                        <a:rPr lang="en" sz="900" dirty="0" err="1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yy</a:t>
                      </a:r>
                      <a:r>
                        <a:rPr lang="en" sz="9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))</a:t>
                      </a:r>
                      <a:endParaRPr sz="900" dirty="0">
                        <a:solidFill>
                          <a:schemeClr val="tx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84667" marR="84667" marT="84667" marB="84667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xx yy</a:t>
                      </a:r>
                      <a:endParaRPr sz="900">
                        <a:solidFill>
                          <a:schemeClr val="tx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1  1  4</a:t>
                      </a:r>
                      <a:endParaRPr sz="900">
                        <a:solidFill>
                          <a:schemeClr val="tx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2  2  5</a:t>
                      </a:r>
                      <a:endParaRPr sz="900">
                        <a:solidFill>
                          <a:schemeClr val="tx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3  3  6</a:t>
                      </a:r>
                      <a:endParaRPr sz="900">
                        <a:solidFill>
                          <a:schemeClr val="tx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84667" marR="84667" marT="84667" marB="84667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3949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string to NSE</a:t>
                      </a:r>
                      <a:endParaRPr sz="900" dirty="0">
                        <a:solidFill>
                          <a:schemeClr val="tx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84667" marR="84667" marT="84667" marB="84667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>
                        <a:solidFill>
                          <a:schemeClr val="tx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dirty="0" err="1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col_mean</a:t>
                      </a:r>
                      <a:r>
                        <a:rPr lang="en" sz="9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&lt;- function(</a:t>
                      </a:r>
                      <a:r>
                        <a:rPr lang="en" sz="900" dirty="0" err="1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df</a:t>
                      </a:r>
                      <a:r>
                        <a:rPr lang="en" sz="9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n" sz="900" dirty="0" err="1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col_name</a:t>
                      </a:r>
                      <a:r>
                        <a:rPr lang="en" sz="9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) {</a:t>
                      </a:r>
                      <a:endParaRPr sz="900" dirty="0">
                        <a:solidFill>
                          <a:schemeClr val="tx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</a:t>
                      </a:r>
                      <a:r>
                        <a:rPr lang="en" sz="900" dirty="0" err="1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df</a:t>
                      </a:r>
                      <a:r>
                        <a:rPr lang="en" sz="9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|&gt; </a:t>
                      </a:r>
                      <a:r>
                        <a:rPr lang="en" sz="900" dirty="0" err="1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dplyr</a:t>
                      </a:r>
                      <a:r>
                        <a:rPr lang="en" sz="9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::summarize(</a:t>
                      </a:r>
                      <a:endParaRPr sz="900" dirty="0">
                        <a:solidFill>
                          <a:schemeClr val="tx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</a:t>
                      </a:r>
                      <a:r>
                        <a:rPr lang="en" sz="900" dirty="0" err="1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col_mean</a:t>
                      </a:r>
                      <a:r>
                        <a:rPr lang="en" sz="9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=mean(!!</a:t>
                      </a:r>
                      <a:r>
                        <a:rPr lang="en" sz="900" dirty="0" err="1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sym</a:t>
                      </a:r>
                      <a:r>
                        <a:rPr lang="en" sz="9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(</a:t>
                      </a:r>
                      <a:r>
                        <a:rPr lang="en" sz="900" dirty="0" err="1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col_name</a:t>
                      </a:r>
                      <a:r>
                        <a:rPr lang="en" sz="9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)))}</a:t>
                      </a:r>
                      <a:endParaRPr sz="900" dirty="0">
                        <a:solidFill>
                          <a:schemeClr val="tx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84667" marR="84667" marT="84667" marB="84667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dirty="0" err="1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df</a:t>
                      </a:r>
                      <a:r>
                        <a:rPr lang="en" sz="9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|&gt; </a:t>
                      </a:r>
                      <a:r>
                        <a:rPr lang="en" sz="900" dirty="0" err="1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col_mean</a:t>
                      </a:r>
                      <a:r>
                        <a:rPr lang="en" sz="9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(</a:t>
                      </a:r>
                      <a:r>
                        <a:rPr lang="en" sz="900" dirty="0" err="1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col_name</a:t>
                      </a:r>
                      <a:r>
                        <a:rPr lang="en" sz="9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)</a:t>
                      </a:r>
                      <a:endParaRPr sz="900" dirty="0">
                        <a:solidFill>
                          <a:schemeClr val="tx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84667" marR="84667" marT="84667" marB="84667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col_mean</a:t>
                      </a:r>
                      <a:endParaRPr sz="900">
                        <a:solidFill>
                          <a:schemeClr val="tx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1        2</a:t>
                      </a:r>
                      <a:endParaRPr sz="900">
                        <a:solidFill>
                          <a:schemeClr val="tx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tx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84667" marR="84667" marT="84667" marB="84667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0227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NSE to string</a:t>
                      </a:r>
                      <a:endParaRPr sz="900">
                        <a:solidFill>
                          <a:schemeClr val="tx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84667" marR="84667" marT="84667" marB="84667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tx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first_value &lt;- function(df, col) {</a:t>
                      </a:r>
                      <a:endParaRPr sz="900">
                        <a:solidFill>
                          <a:schemeClr val="tx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df[1, deparse(substitute(col))]}</a:t>
                      </a:r>
                      <a:endParaRPr sz="900">
                        <a:solidFill>
                          <a:schemeClr val="tx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84667" marR="84667" marT="84667" marB="84667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dirty="0" err="1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df</a:t>
                      </a:r>
                      <a:r>
                        <a:rPr lang="en" sz="9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|&gt; </a:t>
                      </a:r>
                      <a:r>
                        <a:rPr lang="en" sz="900" dirty="0" err="1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first_value</a:t>
                      </a:r>
                      <a:r>
                        <a:rPr lang="en" sz="9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(x)</a:t>
                      </a:r>
                      <a:endParaRPr sz="900" dirty="0">
                        <a:solidFill>
                          <a:schemeClr val="tx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84667" marR="84667" marT="84667" marB="84667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[1] 1</a:t>
                      </a:r>
                      <a:endParaRPr sz="900">
                        <a:solidFill>
                          <a:schemeClr val="tx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84667" marR="84667" marT="84667" marB="84667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754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NSE to formula</a:t>
                      </a:r>
                      <a:endParaRPr sz="900">
                        <a:solidFill>
                          <a:schemeClr val="tx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84667" marR="84667" marT="84667" marB="84667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dirty="0" err="1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my_lm</a:t>
                      </a:r>
                      <a:r>
                        <a:rPr lang="en" sz="9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&lt;- function(</a:t>
                      </a:r>
                      <a:r>
                        <a:rPr lang="en" sz="900" dirty="0" err="1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df</a:t>
                      </a:r>
                      <a:r>
                        <a:rPr lang="en" sz="9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y, x) {</a:t>
                      </a:r>
                      <a:endParaRPr sz="900" dirty="0">
                        <a:solidFill>
                          <a:schemeClr val="tx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</a:t>
                      </a:r>
                      <a:r>
                        <a:rPr lang="en" sz="900" dirty="0" err="1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lm</a:t>
                      </a:r>
                      <a:r>
                        <a:rPr lang="en" sz="9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(</a:t>
                      </a:r>
                      <a:endParaRPr sz="900" dirty="0">
                        <a:solidFill>
                          <a:schemeClr val="tx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formula = </a:t>
                      </a:r>
                      <a:r>
                        <a:rPr lang="en" sz="900" dirty="0" err="1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rlang</a:t>
                      </a:r>
                      <a:r>
                        <a:rPr lang="en" sz="9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::</a:t>
                      </a:r>
                      <a:r>
                        <a:rPr lang="en" sz="900" dirty="0" err="1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new_formula</a:t>
                      </a:r>
                      <a:r>
                        <a:rPr lang="en" sz="9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(</a:t>
                      </a:r>
                      <a:endParaRPr sz="900" dirty="0">
                        <a:solidFill>
                          <a:schemeClr val="tx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</a:t>
                      </a:r>
                      <a:r>
                        <a:rPr lang="en" sz="900" dirty="0" err="1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lhs</a:t>
                      </a:r>
                      <a:r>
                        <a:rPr lang="en" sz="9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= </a:t>
                      </a:r>
                      <a:r>
                        <a:rPr lang="en" sz="900" dirty="0" err="1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rlang</a:t>
                      </a:r>
                      <a:r>
                        <a:rPr lang="en" sz="9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::</a:t>
                      </a:r>
                      <a:r>
                        <a:rPr lang="en" sz="900" dirty="0" err="1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ensym</a:t>
                      </a:r>
                      <a:r>
                        <a:rPr lang="en" sz="9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(y),</a:t>
                      </a:r>
                      <a:endParaRPr sz="900" dirty="0">
                        <a:solidFill>
                          <a:schemeClr val="tx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</a:t>
                      </a:r>
                      <a:r>
                        <a:rPr lang="en" sz="900" dirty="0" err="1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rhs</a:t>
                      </a:r>
                      <a:r>
                        <a:rPr lang="en" sz="9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= </a:t>
                      </a:r>
                      <a:r>
                        <a:rPr lang="en" sz="900" dirty="0" err="1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rlang</a:t>
                      </a:r>
                      <a:r>
                        <a:rPr lang="en" sz="9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::</a:t>
                      </a:r>
                      <a:r>
                        <a:rPr lang="en" sz="900" dirty="0" err="1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ensym</a:t>
                      </a:r>
                      <a:r>
                        <a:rPr lang="en" sz="9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(x)),</a:t>
                      </a:r>
                      <a:endParaRPr sz="900" dirty="0">
                        <a:solidFill>
                          <a:schemeClr val="tx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data = </a:t>
                      </a:r>
                      <a:r>
                        <a:rPr lang="en" sz="900" dirty="0" err="1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df</a:t>
                      </a:r>
                      <a:r>
                        <a:rPr lang="en" sz="9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)}</a:t>
                      </a:r>
                      <a:endParaRPr sz="900" dirty="0">
                        <a:solidFill>
                          <a:schemeClr val="tx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84667" marR="84667" marT="84667" marB="84667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dirty="0" err="1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df</a:t>
                      </a:r>
                      <a:r>
                        <a:rPr lang="en" sz="9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&lt;- </a:t>
                      </a:r>
                      <a:r>
                        <a:rPr lang="en" sz="900" dirty="0" err="1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data.frame</a:t>
                      </a:r>
                      <a:r>
                        <a:rPr lang="en" sz="9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(</a:t>
                      </a:r>
                      <a:endParaRPr sz="900" dirty="0">
                        <a:solidFill>
                          <a:schemeClr val="tx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xx=c(1,2,3),</a:t>
                      </a:r>
                      <a:endParaRPr sz="900" dirty="0">
                        <a:solidFill>
                          <a:schemeClr val="tx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</a:t>
                      </a:r>
                      <a:r>
                        <a:rPr lang="en" sz="900" dirty="0" err="1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yy</a:t>
                      </a:r>
                      <a:r>
                        <a:rPr lang="en" sz="9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=c(4,5,6))</a:t>
                      </a:r>
                      <a:endParaRPr sz="900" dirty="0">
                        <a:solidFill>
                          <a:schemeClr val="tx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>
                        <a:solidFill>
                          <a:schemeClr val="tx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dirty="0" err="1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df</a:t>
                      </a:r>
                      <a:r>
                        <a:rPr lang="en" sz="9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|&gt; </a:t>
                      </a:r>
                      <a:r>
                        <a:rPr lang="en" sz="900" dirty="0" err="1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my_lm</a:t>
                      </a:r>
                      <a:r>
                        <a:rPr lang="en" sz="9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(</a:t>
                      </a:r>
                      <a:r>
                        <a:rPr lang="en" sz="900" dirty="0" err="1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yy</a:t>
                      </a:r>
                      <a:r>
                        <a:rPr lang="en" sz="9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xx)</a:t>
                      </a:r>
                      <a:endParaRPr sz="900" dirty="0">
                        <a:solidFill>
                          <a:schemeClr val="tx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84667" marR="84667" marT="84667" marB="84667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tx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84667" marR="84667" marT="84667" marB="84667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9884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Using tidyselect in functions</a:t>
                      </a:r>
                      <a:endParaRPr sz="900">
                        <a:solidFill>
                          <a:schemeClr val="tx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see dplyr:::select.data.frame</a:t>
                      </a:r>
                      <a:endParaRPr sz="900">
                        <a:solidFill>
                          <a:schemeClr val="tx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84667" marR="84667" marT="84667" marB="84667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dirty="0" err="1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my_complex_select</a:t>
                      </a:r>
                      <a:r>
                        <a:rPr lang="en" sz="9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&lt;- function(</a:t>
                      </a:r>
                      <a:r>
                        <a:rPr lang="en" sz="900" dirty="0" err="1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df</a:t>
                      </a:r>
                      <a:r>
                        <a:rPr lang="en" sz="9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n" sz="900" dirty="0" err="1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x_cols</a:t>
                      </a:r>
                      <a:r>
                        <a:rPr lang="en" sz="9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n" sz="900" dirty="0" err="1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y_cols</a:t>
                      </a:r>
                      <a:r>
                        <a:rPr lang="en" sz="9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) {</a:t>
                      </a:r>
                      <a:endParaRPr sz="900" dirty="0">
                        <a:solidFill>
                          <a:schemeClr val="tx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</a:t>
                      </a:r>
                      <a:r>
                        <a:rPr lang="en" sz="900" dirty="0" err="1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x_cols</a:t>
                      </a:r>
                      <a:r>
                        <a:rPr lang="en" sz="9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&lt;- </a:t>
                      </a:r>
                      <a:r>
                        <a:rPr lang="en" sz="900" dirty="0" err="1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x_cols</a:t>
                      </a:r>
                      <a:r>
                        <a:rPr lang="en" sz="9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|&gt; expr() |&gt; </a:t>
                      </a:r>
                      <a:r>
                        <a:rPr lang="en" sz="900" dirty="0" err="1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tidyselect</a:t>
                      </a:r>
                      <a:r>
                        <a:rPr lang="en" sz="9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::</a:t>
                      </a:r>
                      <a:r>
                        <a:rPr lang="en" sz="900" dirty="0" err="1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eval_select</a:t>
                      </a:r>
                      <a:r>
                        <a:rPr lang="en" sz="9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(</a:t>
                      </a:r>
                      <a:r>
                        <a:rPr lang="en" sz="900" dirty="0" err="1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df</a:t>
                      </a:r>
                      <a:r>
                        <a:rPr lang="en" sz="9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)</a:t>
                      </a:r>
                      <a:endParaRPr sz="900" dirty="0">
                        <a:solidFill>
                          <a:schemeClr val="tx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</a:t>
                      </a:r>
                      <a:r>
                        <a:rPr lang="en" sz="900" dirty="0" err="1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y_cols</a:t>
                      </a:r>
                      <a:r>
                        <a:rPr lang="en" sz="9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&lt;- </a:t>
                      </a:r>
                      <a:r>
                        <a:rPr lang="en" sz="900" dirty="0" err="1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y_cols</a:t>
                      </a:r>
                      <a:r>
                        <a:rPr lang="en" sz="9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|&gt; expr() |&gt; </a:t>
                      </a:r>
                      <a:r>
                        <a:rPr lang="en" sz="900" dirty="0" err="1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tidyselect</a:t>
                      </a:r>
                      <a:r>
                        <a:rPr lang="en" sz="9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::</a:t>
                      </a:r>
                      <a:r>
                        <a:rPr lang="en" sz="900" dirty="0" err="1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eval_select</a:t>
                      </a:r>
                      <a:r>
                        <a:rPr lang="en" sz="9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(</a:t>
                      </a:r>
                      <a:r>
                        <a:rPr lang="en" sz="900" dirty="0" err="1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df</a:t>
                      </a:r>
                      <a:r>
                        <a:rPr lang="en" sz="9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)</a:t>
                      </a:r>
                      <a:endParaRPr sz="900" dirty="0">
                        <a:solidFill>
                          <a:schemeClr val="tx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# </a:t>
                      </a:r>
                      <a:r>
                        <a:rPr lang="en" sz="900" dirty="0" err="1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x_cols</a:t>
                      </a:r>
                      <a:r>
                        <a:rPr lang="en" sz="9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and </a:t>
                      </a:r>
                      <a:r>
                        <a:rPr lang="en" sz="900" dirty="0" err="1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y_cols</a:t>
                      </a:r>
                      <a:r>
                        <a:rPr lang="en" sz="9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are now named vectors of</a:t>
                      </a:r>
                      <a:endParaRPr sz="900" dirty="0">
                        <a:solidFill>
                          <a:schemeClr val="tx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# column indices into </a:t>
                      </a:r>
                      <a:r>
                        <a:rPr lang="en" sz="900" dirty="0" err="1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df</a:t>
                      </a:r>
                      <a:endParaRPr sz="900" dirty="0">
                        <a:solidFill>
                          <a:schemeClr val="tx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...</a:t>
                      </a:r>
                      <a:endParaRPr sz="900" dirty="0">
                        <a:solidFill>
                          <a:schemeClr val="tx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}</a:t>
                      </a:r>
                      <a:endParaRPr sz="900" dirty="0">
                        <a:solidFill>
                          <a:schemeClr val="tx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84667" marR="84667" marT="84667" marB="84667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dirty="0" err="1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df</a:t>
                      </a:r>
                      <a:r>
                        <a:rPr lang="en" sz="9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&lt;- </a:t>
                      </a:r>
                      <a:r>
                        <a:rPr lang="en" sz="900" dirty="0" err="1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data.frame</a:t>
                      </a:r>
                      <a:r>
                        <a:rPr lang="en" sz="9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(</a:t>
                      </a:r>
                      <a:endParaRPr sz="900" dirty="0">
                        <a:solidFill>
                          <a:schemeClr val="tx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x1 = c(1,2,3),</a:t>
                      </a:r>
                      <a:endParaRPr sz="900" dirty="0">
                        <a:solidFill>
                          <a:schemeClr val="tx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x2 = c(3,3,4),</a:t>
                      </a:r>
                      <a:endParaRPr sz="900" dirty="0">
                        <a:solidFill>
                          <a:schemeClr val="tx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y1 = c(3,3,3))</a:t>
                      </a:r>
                      <a:endParaRPr sz="900" dirty="0">
                        <a:solidFill>
                          <a:schemeClr val="tx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>
                        <a:solidFill>
                          <a:schemeClr val="tx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dirty="0" err="1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df</a:t>
                      </a:r>
                      <a:r>
                        <a:rPr lang="en" sz="9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|&gt; </a:t>
                      </a:r>
                      <a:r>
                        <a:rPr lang="en" sz="900" dirty="0" err="1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my_complex_select</a:t>
                      </a:r>
                      <a:r>
                        <a:rPr lang="en" sz="9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(</a:t>
                      </a:r>
                      <a:endParaRPr sz="900" dirty="0">
                        <a:solidFill>
                          <a:schemeClr val="tx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</a:t>
                      </a:r>
                      <a:r>
                        <a:rPr lang="en" sz="900" dirty="0" err="1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x_cols</a:t>
                      </a:r>
                      <a:r>
                        <a:rPr lang="en" sz="9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= c(x1, x2),</a:t>
                      </a:r>
                      <a:endParaRPr sz="900" dirty="0">
                        <a:solidFill>
                          <a:schemeClr val="tx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</a:t>
                      </a:r>
                      <a:r>
                        <a:rPr lang="en" sz="900" dirty="0" err="1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y_cols</a:t>
                      </a:r>
                      <a:r>
                        <a:rPr lang="en" sz="900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= y1)</a:t>
                      </a:r>
                      <a:endParaRPr sz="900" dirty="0">
                        <a:solidFill>
                          <a:schemeClr val="tx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84667" marR="84667" marT="84667" marB="84667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>
                        <a:solidFill>
                          <a:schemeClr val="tx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84667" marR="84667" marT="84667" marB="84667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68" name="Google Shape;268;p34"/>
          <p:cNvSpPr txBox="1"/>
          <p:nvPr/>
        </p:nvSpPr>
        <p:spPr>
          <a:xfrm>
            <a:off x="0" y="1138494"/>
            <a:ext cx="2238400" cy="11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sine"/>
                <a:ea typeface="Cousine"/>
                <a:cs typeface="Cousine"/>
                <a:sym typeface="Cousine"/>
              </a:rPr>
              <a:t>df</a:t>
            </a:r>
            <a:r>
              <a:rPr kumimoji="0" lang="en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sine"/>
                <a:ea typeface="Cousine"/>
                <a:cs typeface="Cousine"/>
                <a:sym typeface="Cousine"/>
              </a:rPr>
              <a:t> &lt;- </a:t>
            </a:r>
            <a:r>
              <a:rPr kumimoji="0" lang="en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sine"/>
                <a:ea typeface="Cousine"/>
                <a:cs typeface="Cousine"/>
                <a:sym typeface="Cousine"/>
              </a:rPr>
              <a:t>tibble</a:t>
            </a:r>
            <a:r>
              <a:rPr kumimoji="0" lang="en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sine"/>
                <a:ea typeface="Cousine"/>
                <a:cs typeface="Cousine"/>
                <a:sym typeface="Cousine"/>
              </a:rPr>
              <a:t>::</a:t>
            </a:r>
            <a:r>
              <a:rPr kumimoji="0" lang="en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sine"/>
                <a:ea typeface="Cousine"/>
                <a:cs typeface="Cousine"/>
                <a:sym typeface="Cousine"/>
              </a:rPr>
              <a:t>tibble</a:t>
            </a:r>
            <a:r>
              <a:rPr kumimoji="0" lang="en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sine"/>
                <a:ea typeface="Cousine"/>
                <a:cs typeface="Cousine"/>
                <a:sym typeface="Cousine"/>
              </a:rPr>
              <a:t>(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sine"/>
              <a:ea typeface="Cousine"/>
              <a:cs typeface="Cousine"/>
              <a:sym typeface="Cousine"/>
            </a:endParaRPr>
          </a:p>
          <a:p>
            <a:pPr marL="0" marR="0" lvl="0" indent="0" algn="l" defTabSz="121917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sine"/>
                <a:ea typeface="Cousine"/>
                <a:cs typeface="Cousine"/>
                <a:sym typeface="Cousine"/>
              </a:rPr>
              <a:t>  x=c(1,2,3),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sine"/>
              <a:ea typeface="Cousine"/>
              <a:cs typeface="Cousine"/>
              <a:sym typeface="Cousine"/>
            </a:endParaRPr>
          </a:p>
          <a:p>
            <a:pPr marL="0" marR="0" lvl="0" indent="0" algn="l" defTabSz="121917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sine"/>
                <a:ea typeface="Cousine"/>
                <a:cs typeface="Cousine"/>
                <a:sym typeface="Cousine"/>
              </a:rPr>
              <a:t>  y=c(4,5,6))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sine"/>
              <a:ea typeface="Cousine"/>
              <a:cs typeface="Cousine"/>
              <a:sym typeface="Cousine"/>
            </a:endParaRPr>
          </a:p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sine"/>
                <a:ea typeface="Cousine"/>
                <a:cs typeface="Cousine"/>
                <a:sym typeface="Cousine"/>
              </a:rPr>
              <a:t>x &lt;- 3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sine"/>
              <a:ea typeface="Cousine"/>
              <a:cs typeface="Cousine"/>
              <a:sym typeface="Cousine"/>
            </a:endParaRPr>
          </a:p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sine"/>
                <a:ea typeface="Cousine"/>
                <a:cs typeface="Cousine"/>
                <a:sym typeface="Cousine"/>
              </a:rPr>
              <a:t>col_name</a:t>
            </a:r>
            <a:r>
              <a:rPr kumimoji="0" lang="en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sine"/>
                <a:ea typeface="Cousine"/>
                <a:cs typeface="Cousine"/>
                <a:sym typeface="Cousine"/>
              </a:rPr>
              <a:t> &lt;- "x"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sine"/>
              <a:ea typeface="Cousine"/>
              <a:cs typeface="Cousine"/>
              <a:sym typeface="Cousine"/>
            </a:endParaRPr>
          </a:p>
          <a:p>
            <a:pPr marL="0" marR="0" lvl="0" indent="0" algn="l" defTabSz="121917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9" name="Google Shape;269;p34"/>
          <p:cNvSpPr txBox="1">
            <a:spLocks noGrp="1"/>
          </p:cNvSpPr>
          <p:nvPr>
            <p:ph type="title"/>
          </p:nvPr>
        </p:nvSpPr>
        <p:spPr>
          <a:xfrm>
            <a:off x="0" y="-68735"/>
            <a:ext cx="10007600" cy="876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r>
              <a:rPr lang="en" dirty="0"/>
              <a:t>Non-Standard Evaluation Cheat Sheet</a:t>
            </a:r>
            <a:endParaRPr sz="2384" dirty="0"/>
          </a:p>
        </p:txBody>
      </p:sp>
      <p:sp>
        <p:nvSpPr>
          <p:cNvPr id="270" name="Google Shape;270;p34"/>
          <p:cNvSpPr txBox="1"/>
          <p:nvPr/>
        </p:nvSpPr>
        <p:spPr>
          <a:xfrm>
            <a:off x="0" y="3310466"/>
            <a:ext cx="1625600" cy="2063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467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defTabSz="121917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1467" b="0" i="0" u="sng" strike="noStrike" kern="0" cap="none" spc="0" normalizeH="0" baseline="0" noProof="0" dirty="0">
                <a:ln>
                  <a:noFill/>
                </a:ln>
                <a:solidFill>
                  <a:srgbClr val="3D4594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  <a:hlinkClick r:id="rId4"/>
              </a:rPr>
              <a:t>Programming with dplyr</a:t>
            </a:r>
            <a:endParaRPr kumimoji="0" sz="1467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defTabSz="121917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467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defTabSz="121917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1467" b="0" i="0" u="sng" strike="noStrike" kern="0" cap="none" spc="0" normalizeH="0" baseline="0" noProof="0" dirty="0">
                <a:ln>
                  <a:noFill/>
                </a:ln>
                <a:solidFill>
                  <a:srgbClr val="3D4594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  <a:hlinkClick r:id="rId5"/>
              </a:rPr>
              <a:t>Advanced R: Non-standard evaluation</a:t>
            </a:r>
            <a:endParaRPr kumimoji="0" sz="1867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221734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C8A7F-2875-C4AC-42F2-757022F08C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67099"/>
            <a:ext cx="10515600" cy="1325563"/>
          </a:xfrm>
        </p:spPr>
        <p:txBody>
          <a:bodyPr/>
          <a:lstStyle/>
          <a:p>
            <a:r>
              <a:rPr lang="en-US" dirty="0"/>
              <a:t>R vs Python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A482C3-747A-7B7D-8BAA-3F154640FF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267" y="1058464"/>
            <a:ext cx="6096000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b="1" dirty="0"/>
              <a:t>R advantages</a:t>
            </a:r>
          </a:p>
          <a:p>
            <a:r>
              <a:rPr lang="en-US" dirty="0"/>
              <a:t>Interactive data exploration (</a:t>
            </a:r>
            <a:r>
              <a:rPr lang="en-US" dirty="0" err="1"/>
              <a:t>tidyverse</a:t>
            </a:r>
            <a:r>
              <a:rPr lang="en-US" dirty="0"/>
              <a:t>)</a:t>
            </a:r>
          </a:p>
          <a:p>
            <a:r>
              <a:rPr lang="en-US" dirty="0"/>
              <a:t>Strong for statistical analysis</a:t>
            </a:r>
          </a:p>
          <a:p>
            <a:r>
              <a:rPr lang="en-US" dirty="0"/>
              <a:t>Package management system</a:t>
            </a:r>
          </a:p>
          <a:p>
            <a:r>
              <a:rPr lang="en-US" dirty="0"/>
              <a:t>Interface with </a:t>
            </a:r>
            <a:r>
              <a:rPr lang="en-US" dirty="0" err="1"/>
              <a:t>c++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b="1" dirty="0"/>
              <a:t>R Weakness</a:t>
            </a:r>
          </a:p>
          <a:p>
            <a:r>
              <a:rPr lang="en-US" dirty="0"/>
              <a:t>Hard to write “software”</a:t>
            </a:r>
          </a:p>
          <a:p>
            <a:pPr lvl="1"/>
            <a:r>
              <a:rPr lang="en-US" dirty="0"/>
              <a:t>non-standard evaluation</a:t>
            </a:r>
          </a:p>
          <a:p>
            <a:pPr lvl="1"/>
            <a:r>
              <a:rPr lang="en-US" dirty="0"/>
              <a:t>Weak typing</a:t>
            </a:r>
          </a:p>
          <a:p>
            <a:pPr lvl="1"/>
            <a:r>
              <a:rPr lang="en-US" dirty="0"/>
              <a:t>Confusing class/module systems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E7C7210-7543-1453-A1A4-41A1FF19D490}"/>
              </a:ext>
            </a:extLst>
          </p:cNvPr>
          <p:cNvSpPr txBox="1">
            <a:spLocks/>
          </p:cNvSpPr>
          <p:nvPr/>
        </p:nvSpPr>
        <p:spPr>
          <a:xfrm>
            <a:off x="6036733" y="1123420"/>
            <a:ext cx="6096000" cy="573458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Python advantages</a:t>
            </a:r>
          </a:p>
          <a:p>
            <a:r>
              <a:rPr lang="en-US" dirty="0"/>
              <a:t>Easy to write “software”</a:t>
            </a:r>
          </a:p>
          <a:p>
            <a:r>
              <a:rPr lang="en-US" dirty="0"/>
              <a:t>Strong for ML / Deep Learning</a:t>
            </a:r>
          </a:p>
          <a:p>
            <a:r>
              <a:rPr lang="en-US" dirty="0"/>
              <a:t>Lots of tutorials / users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Python Weakness</a:t>
            </a:r>
          </a:p>
          <a:p>
            <a:r>
              <a:rPr lang="en-US" dirty="0"/>
              <a:t>Difficult to write performant code</a:t>
            </a:r>
          </a:p>
          <a:p>
            <a:pPr lvl="1"/>
            <a:r>
              <a:rPr lang="en-US" dirty="0"/>
              <a:t>Hard to interface with C++</a:t>
            </a:r>
          </a:p>
          <a:p>
            <a:pPr lvl="1"/>
            <a:r>
              <a:rPr lang="en-US" dirty="0"/>
              <a:t>Weak typing / data management</a:t>
            </a:r>
          </a:p>
          <a:p>
            <a:pPr lvl="1"/>
            <a:r>
              <a:rPr lang="en-US" dirty="0"/>
              <a:t>Hard to write parallel code</a:t>
            </a:r>
          </a:p>
          <a:p>
            <a:r>
              <a:rPr lang="en-US" dirty="0"/>
              <a:t>Package management</a:t>
            </a:r>
          </a:p>
          <a:p>
            <a:pPr lvl="1"/>
            <a:r>
              <a:rPr lang="en-US" dirty="0"/>
              <a:t>PIP/</a:t>
            </a:r>
            <a:r>
              <a:rPr lang="en-US" dirty="0" err="1"/>
              <a:t>Conda</a:t>
            </a:r>
            <a:r>
              <a:rPr lang="en-US" dirty="0"/>
              <a:t> is a mess</a:t>
            </a:r>
          </a:p>
          <a:p>
            <a:pPr lvl="1"/>
            <a:r>
              <a:rPr lang="en-US" dirty="0"/>
              <a:t>Consider trying UV</a:t>
            </a:r>
          </a:p>
        </p:txBody>
      </p:sp>
    </p:spTree>
    <p:extLst>
      <p:ext uri="{BB962C8B-B14F-4D97-AF65-F5344CB8AC3E}">
        <p14:creationId xmlns:p14="http://schemas.microsoft.com/office/powerpoint/2010/main" val="4258566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74">
          <a:extLst>
            <a:ext uri="{FF2B5EF4-FFF2-40B4-BE49-F238E27FC236}">
              <a16:creationId xmlns:a16="http://schemas.microsoft.com/office/drawing/2014/main" id="{C6EBEA99-3510-11A0-EECF-744DC43958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5">
            <a:extLst>
              <a:ext uri="{FF2B5EF4-FFF2-40B4-BE49-F238E27FC236}">
                <a16:creationId xmlns:a16="http://schemas.microsoft.com/office/drawing/2014/main" id="{8E7C4203-9FCC-DA6C-6521-4E125E1D572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r>
              <a:rPr lang="en" dirty="0"/>
              <a:t>R/</a:t>
            </a:r>
            <a:r>
              <a:rPr lang="en" dirty="0" err="1"/>
              <a:t>Tidyverse</a:t>
            </a:r>
            <a:r>
              <a:rPr lang="en" dirty="0"/>
              <a:t> References</a:t>
            </a:r>
            <a:endParaRPr dirty="0"/>
          </a:p>
        </p:txBody>
      </p:sp>
      <p:sp>
        <p:nvSpPr>
          <p:cNvPr id="276" name="Google Shape;276;p35">
            <a:extLst>
              <a:ext uri="{FF2B5EF4-FFF2-40B4-BE49-F238E27FC236}">
                <a16:creationId xmlns:a16="http://schemas.microsoft.com/office/drawing/2014/main" id="{C5F47CB4-7525-F22A-7A62-6778BEB10CA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092200" y="2400267"/>
            <a:ext cx="10007600" cy="3518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indent="-474121">
              <a:buSzPts val="2000"/>
            </a:pPr>
            <a:r>
              <a:rPr lang="en" sz="2667" u="sng">
                <a:solidFill>
                  <a:schemeClr val="hlink"/>
                </a:solidFill>
                <a:hlinkClick r:id="rId4"/>
              </a:rPr>
              <a:t>https://www.rebeccabarter.com/tutorials/</a:t>
            </a:r>
            <a:endParaRPr sz="2667"/>
          </a:p>
          <a:p>
            <a:pPr indent="-474121">
              <a:buSzPts val="2000"/>
            </a:pPr>
            <a:r>
              <a:rPr lang="en" sz="2667" u="sng">
                <a:solidFill>
                  <a:schemeClr val="hlink"/>
                </a:solidFill>
                <a:hlinkClick r:id="rId5"/>
              </a:rPr>
              <a:t>https://r4ds.had.co.nz/wrangle-intro.html</a:t>
            </a:r>
            <a:endParaRPr sz="2667"/>
          </a:p>
          <a:p>
            <a:pPr indent="-474121">
              <a:buSzPts val="2000"/>
            </a:pPr>
            <a:r>
              <a:rPr lang="en" sz="2667" u="sng">
                <a:solidFill>
                  <a:schemeClr val="hlink"/>
                </a:solidFill>
                <a:hlinkClick r:id="rId6"/>
              </a:rPr>
              <a:t>https://www.tidyverse.org/</a:t>
            </a:r>
            <a:endParaRPr sz="2667"/>
          </a:p>
          <a:p>
            <a:pPr indent="-474121">
              <a:buSzPts val="2000"/>
            </a:pPr>
            <a:r>
              <a:rPr lang="en" sz="2667" u="sng">
                <a:solidFill>
                  <a:schemeClr val="hlink"/>
                </a:solidFill>
                <a:hlinkClick r:id="rId7"/>
              </a:rPr>
              <a:t>https://www.rstudio.com/resources/cheatsheets/</a:t>
            </a:r>
            <a:endParaRPr sz="2667"/>
          </a:p>
          <a:p>
            <a:pPr indent="-474121">
              <a:buSzPts val="2000"/>
            </a:pPr>
            <a:r>
              <a:rPr lang="en" sz="2667" u="sng">
                <a:solidFill>
                  <a:schemeClr val="hlink"/>
                </a:solidFill>
                <a:hlinkClick r:id="rId8"/>
              </a:rPr>
              <a:t>https://win-vector.com/2019/04/02/standard-evaluation-versus-non-standard-evaluation-in-r/</a:t>
            </a:r>
            <a:endParaRPr sz="2667"/>
          </a:p>
          <a:p>
            <a:pPr indent="-474121">
              <a:buSzPts val="2000"/>
            </a:pPr>
            <a:r>
              <a:rPr lang="en" sz="2667" u="sng">
                <a:solidFill>
                  <a:schemeClr val="hlink"/>
                </a:solidFill>
                <a:hlinkClick r:id="rId9"/>
              </a:rPr>
              <a:t>http://adv-r.had.co.nz/Computing-on-the-language.html</a:t>
            </a:r>
            <a:r>
              <a:rPr lang="en" sz="2667"/>
              <a:t> </a:t>
            </a:r>
            <a:endParaRPr sz="2667"/>
          </a:p>
        </p:txBody>
      </p:sp>
    </p:spTree>
    <p:extLst>
      <p:ext uri="{BB962C8B-B14F-4D97-AF65-F5344CB8AC3E}">
        <p14:creationId xmlns:p14="http://schemas.microsoft.com/office/powerpoint/2010/main" val="7223093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134FA0-1108-4292-47F8-55D017C990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Deconstructed: Mercedes' 2010 Formula 1 car - seen here in all its glory - is stripped down and suspended on wire at the exhibition in Weybridge, Surrey">
            <a:extLst>
              <a:ext uri="{FF2B5EF4-FFF2-40B4-BE49-F238E27FC236}">
                <a16:creationId xmlns:a16="http://schemas.microsoft.com/office/drawing/2014/main" id="{31472A36-73E7-CB22-CC64-FEB25FE9CF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94"/>
          <a:stretch/>
        </p:blipFill>
        <p:spPr bwMode="auto">
          <a:xfrm>
            <a:off x="0" y="0"/>
            <a:ext cx="12420600" cy="7133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B16A38-9BE3-7EB0-C45B-AD4E81614D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4800" y="-163513"/>
            <a:ext cx="4495800" cy="1325563"/>
          </a:xfrm>
        </p:spPr>
        <p:txBody>
          <a:bodyPr/>
          <a:lstStyle/>
          <a:p>
            <a:pPr algn="r"/>
            <a:r>
              <a:rPr lang="en-US" sz="2800" dirty="0">
                <a:solidFill>
                  <a:srgbClr val="FFC000"/>
                </a:solidFill>
              </a:rPr>
              <a:t>Principles of Software Design</a:t>
            </a:r>
            <a:r>
              <a:rPr lang="en-US" dirty="0">
                <a:solidFill>
                  <a:srgbClr val="FFC000"/>
                </a:solidFill>
              </a:rPr>
              <a:t> </a:t>
            </a:r>
            <a:br>
              <a:rPr lang="en-US" dirty="0">
                <a:solidFill>
                  <a:srgbClr val="FFC000"/>
                </a:solidFill>
              </a:rPr>
            </a:br>
            <a:r>
              <a:rPr lang="en-US" b="1" dirty="0">
                <a:solidFill>
                  <a:srgbClr val="FFC000"/>
                </a:solidFill>
              </a:rPr>
              <a:t>Abstraction</a:t>
            </a:r>
          </a:p>
        </p:txBody>
      </p:sp>
    </p:spTree>
    <p:extLst>
      <p:ext uri="{BB962C8B-B14F-4D97-AF65-F5344CB8AC3E}">
        <p14:creationId xmlns:p14="http://schemas.microsoft.com/office/powerpoint/2010/main" val="33199856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2F0CEF6-B3E0-EBBB-9075-54C2A763AE79}"/>
              </a:ext>
            </a:extLst>
          </p:cNvPr>
          <p:cNvGrpSpPr/>
          <p:nvPr/>
        </p:nvGrpSpPr>
        <p:grpSpPr>
          <a:xfrm>
            <a:off x="0" y="677333"/>
            <a:ext cx="4570610" cy="5875036"/>
            <a:chOff x="0" y="677333"/>
            <a:chExt cx="4570610" cy="5875036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9AD3D303-8788-4BA8-6426-568929A275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259" y="3150391"/>
              <a:ext cx="1277697" cy="13255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16E5389-0BBD-B957-51AE-DE71B7819959}"/>
                </a:ext>
              </a:extLst>
            </p:cNvPr>
            <p:cNvSpPr txBox="1"/>
            <p:nvPr/>
          </p:nvSpPr>
          <p:spPr>
            <a:xfrm>
              <a:off x="1349956" y="3397841"/>
              <a:ext cx="180840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Edward Dijkstra</a:t>
              </a:r>
            </a:p>
            <a:p>
              <a:r>
                <a:rPr lang="en-US" dirty="0"/>
                <a:t>1970s</a:t>
              </a: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3F90182-F137-5BCB-A07E-EF716AC8649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677333"/>
              <a:ext cx="4570610" cy="2383164"/>
            </a:xfrm>
            <a:prstGeom prst="rect">
              <a:avLst/>
            </a:prstGeom>
          </p:spPr>
        </p:pic>
        <p:pic>
          <p:nvPicPr>
            <p:cNvPr id="2054" name="Picture 6" descr="undefined">
              <a:extLst>
                <a:ext uri="{FF2B5EF4-FFF2-40B4-BE49-F238E27FC236}">
                  <a16:creationId xmlns:a16="http://schemas.microsoft.com/office/drawing/2014/main" id="{6333C35C-81A2-2EF4-0557-C4C8438A229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259" y="4845148"/>
              <a:ext cx="1277697" cy="17072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EB3F1B2-7C91-2C7E-03D5-2CB701067715}"/>
                </a:ext>
              </a:extLst>
            </p:cNvPr>
            <p:cNvSpPr txBox="1"/>
            <p:nvPr/>
          </p:nvSpPr>
          <p:spPr>
            <a:xfrm>
              <a:off x="1349956" y="4756905"/>
              <a:ext cx="165465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b="0" i="0" dirty="0">
                  <a:effectLst/>
                  <a:latin typeface="Linux Libertine"/>
                </a:rPr>
                <a:t>Alonzo Church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4C2F6A9F-846E-435F-4F7A-D29845628529}"/>
              </a:ext>
            </a:extLst>
          </p:cNvPr>
          <p:cNvGrpSpPr/>
          <p:nvPr/>
        </p:nvGrpSpPr>
        <p:grpSpPr>
          <a:xfrm>
            <a:off x="5267322" y="2045902"/>
            <a:ext cx="6199194" cy="1371302"/>
            <a:chOff x="5267322" y="2045902"/>
            <a:chExt cx="6199194" cy="1371302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3875E91-C28F-B612-5428-D20A58804B31}"/>
                </a:ext>
              </a:extLst>
            </p:cNvPr>
            <p:cNvSpPr txBox="1"/>
            <p:nvPr/>
          </p:nvSpPr>
          <p:spPr>
            <a:xfrm>
              <a:off x="5345543" y="2045902"/>
              <a:ext cx="8544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Inputs</a:t>
              </a:r>
            </a:p>
          </p:txBody>
        </p:sp>
        <p:sp>
          <p:nvSpPr>
            <p:cNvPr id="15" name="Right Arrow 14">
              <a:extLst>
                <a:ext uri="{FF2B5EF4-FFF2-40B4-BE49-F238E27FC236}">
                  <a16:creationId xmlns:a16="http://schemas.microsoft.com/office/drawing/2014/main" id="{0B8AA1CF-B14B-25CF-E34D-D25AD44DB38C}"/>
                </a:ext>
              </a:extLst>
            </p:cNvPr>
            <p:cNvSpPr/>
            <p:nvPr/>
          </p:nvSpPr>
          <p:spPr>
            <a:xfrm>
              <a:off x="5274105" y="2371043"/>
              <a:ext cx="1114425" cy="242131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ight Arrow 15">
              <a:extLst>
                <a:ext uri="{FF2B5EF4-FFF2-40B4-BE49-F238E27FC236}">
                  <a16:creationId xmlns:a16="http://schemas.microsoft.com/office/drawing/2014/main" id="{CD37B8FB-5D08-D020-0D74-12AF9CA21F6F}"/>
                </a:ext>
              </a:extLst>
            </p:cNvPr>
            <p:cNvSpPr/>
            <p:nvPr/>
          </p:nvSpPr>
          <p:spPr>
            <a:xfrm>
              <a:off x="5267323" y="2773058"/>
              <a:ext cx="1114425" cy="242131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ight Arrow 16">
              <a:extLst>
                <a:ext uri="{FF2B5EF4-FFF2-40B4-BE49-F238E27FC236}">
                  <a16:creationId xmlns:a16="http://schemas.microsoft.com/office/drawing/2014/main" id="{998B259A-8E39-6845-7A2D-A2F7550AD816}"/>
                </a:ext>
              </a:extLst>
            </p:cNvPr>
            <p:cNvSpPr/>
            <p:nvPr/>
          </p:nvSpPr>
          <p:spPr>
            <a:xfrm>
              <a:off x="5267322" y="3175073"/>
              <a:ext cx="1114425" cy="242131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4B5159B-1C28-BE3F-F69B-F06466999C4C}"/>
                </a:ext>
              </a:extLst>
            </p:cNvPr>
            <p:cNvSpPr txBox="1"/>
            <p:nvPr/>
          </p:nvSpPr>
          <p:spPr>
            <a:xfrm>
              <a:off x="10423529" y="2363411"/>
              <a:ext cx="9220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Output</a:t>
              </a:r>
            </a:p>
          </p:txBody>
        </p:sp>
        <p:sp>
          <p:nvSpPr>
            <p:cNvPr id="19" name="Right Arrow 18">
              <a:extLst>
                <a:ext uri="{FF2B5EF4-FFF2-40B4-BE49-F238E27FC236}">
                  <a16:creationId xmlns:a16="http://schemas.microsoft.com/office/drawing/2014/main" id="{0C91556D-4014-D055-7C4D-6F457EB196DE}"/>
                </a:ext>
              </a:extLst>
            </p:cNvPr>
            <p:cNvSpPr/>
            <p:nvPr/>
          </p:nvSpPr>
          <p:spPr>
            <a:xfrm>
              <a:off x="10352091" y="2688552"/>
              <a:ext cx="1114425" cy="242131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3FC3848E-00F2-C21B-61B8-AD05AB7E4F4C}"/>
              </a:ext>
            </a:extLst>
          </p:cNvPr>
          <p:cNvGrpSpPr/>
          <p:nvPr/>
        </p:nvGrpSpPr>
        <p:grpSpPr>
          <a:xfrm>
            <a:off x="9582291" y="3949332"/>
            <a:ext cx="1347268" cy="655750"/>
            <a:chOff x="9582291" y="3949332"/>
            <a:chExt cx="1347268" cy="655750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8785CBD-2886-ECD6-60CB-24359E50BBC2}"/>
                </a:ext>
              </a:extLst>
            </p:cNvPr>
            <p:cNvSpPr txBox="1"/>
            <p:nvPr/>
          </p:nvSpPr>
          <p:spPr>
            <a:xfrm>
              <a:off x="9582291" y="3958751"/>
              <a:ext cx="87171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Side</a:t>
              </a:r>
            </a:p>
            <a:p>
              <a:r>
                <a:rPr lang="en-US" dirty="0"/>
                <a:t>effects</a:t>
              </a:r>
            </a:p>
          </p:txBody>
        </p:sp>
        <p:sp>
          <p:nvSpPr>
            <p:cNvPr id="22" name="Right Arrow 21">
              <a:extLst>
                <a:ext uri="{FF2B5EF4-FFF2-40B4-BE49-F238E27FC236}">
                  <a16:creationId xmlns:a16="http://schemas.microsoft.com/office/drawing/2014/main" id="{176C2C00-79D1-7082-EC1F-0997A3E6E5A2}"/>
                </a:ext>
              </a:extLst>
            </p:cNvPr>
            <p:cNvSpPr/>
            <p:nvPr/>
          </p:nvSpPr>
          <p:spPr>
            <a:xfrm rot="2317747">
              <a:off x="9815134" y="3949332"/>
              <a:ext cx="1114425" cy="242131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B1907A7C-EAE7-0511-FC51-53188AB53068}"/>
              </a:ext>
            </a:extLst>
          </p:cNvPr>
          <p:cNvGrpSpPr/>
          <p:nvPr/>
        </p:nvGrpSpPr>
        <p:grpSpPr>
          <a:xfrm>
            <a:off x="7876094" y="3539711"/>
            <a:ext cx="952953" cy="1119172"/>
            <a:chOff x="7876094" y="3539711"/>
            <a:chExt cx="952953" cy="1119172"/>
          </a:xfrm>
        </p:grpSpPr>
        <p:sp>
          <p:nvSpPr>
            <p:cNvPr id="23" name="U-Turn Arrow 22">
              <a:extLst>
                <a:ext uri="{FF2B5EF4-FFF2-40B4-BE49-F238E27FC236}">
                  <a16:creationId xmlns:a16="http://schemas.microsoft.com/office/drawing/2014/main" id="{AF27C3C1-928D-5A5E-B25A-126EA86AE18F}"/>
                </a:ext>
              </a:extLst>
            </p:cNvPr>
            <p:cNvSpPr/>
            <p:nvPr/>
          </p:nvSpPr>
          <p:spPr>
            <a:xfrm rot="10800000" flipH="1">
              <a:off x="8061170" y="3539711"/>
              <a:ext cx="582804" cy="542611"/>
            </a:xfrm>
            <a:prstGeom prst="uturn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B702F1C-84E4-5FDF-B8BB-ADB7E25C9517}"/>
                </a:ext>
              </a:extLst>
            </p:cNvPr>
            <p:cNvSpPr txBox="1"/>
            <p:nvPr/>
          </p:nvSpPr>
          <p:spPr>
            <a:xfrm>
              <a:off x="7876094" y="4012552"/>
              <a:ext cx="95295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Internal</a:t>
              </a:r>
            </a:p>
            <a:p>
              <a:pPr algn="ctr"/>
              <a:r>
                <a:rPr lang="en-US" dirty="0"/>
                <a:t>State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7E9831D6-F5A7-9860-9B66-90096F108D79}"/>
              </a:ext>
            </a:extLst>
          </p:cNvPr>
          <p:cNvGrpSpPr/>
          <p:nvPr/>
        </p:nvGrpSpPr>
        <p:grpSpPr>
          <a:xfrm>
            <a:off x="4893868" y="3925963"/>
            <a:ext cx="2318116" cy="399614"/>
            <a:chOff x="4893868" y="3925963"/>
            <a:chExt cx="2318116" cy="399614"/>
          </a:xfrm>
        </p:grpSpPr>
        <p:sp>
          <p:nvSpPr>
            <p:cNvPr id="25" name="Right Arrow 24">
              <a:extLst>
                <a:ext uri="{FF2B5EF4-FFF2-40B4-BE49-F238E27FC236}">
                  <a16:creationId xmlns:a16="http://schemas.microsoft.com/office/drawing/2014/main" id="{128EC6E1-295A-CC85-9CE5-79960C5C5C1E}"/>
                </a:ext>
              </a:extLst>
            </p:cNvPr>
            <p:cNvSpPr/>
            <p:nvPr/>
          </p:nvSpPr>
          <p:spPr>
            <a:xfrm rot="19282253" flipV="1">
              <a:off x="6097559" y="3925963"/>
              <a:ext cx="1114425" cy="242131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8037C54-A847-3D29-317B-F42E272A11FF}"/>
                </a:ext>
              </a:extLst>
            </p:cNvPr>
            <p:cNvSpPr txBox="1"/>
            <p:nvPr/>
          </p:nvSpPr>
          <p:spPr>
            <a:xfrm>
              <a:off x="4893868" y="3956245"/>
              <a:ext cx="14838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Stochasticity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F097319D-147C-05C1-AE28-4068C08A22EB}"/>
              </a:ext>
            </a:extLst>
          </p:cNvPr>
          <p:cNvGrpSpPr/>
          <p:nvPr/>
        </p:nvGrpSpPr>
        <p:grpSpPr>
          <a:xfrm>
            <a:off x="6329609" y="1409717"/>
            <a:ext cx="4129785" cy="2212935"/>
            <a:chOff x="6329609" y="1409717"/>
            <a:chExt cx="4129785" cy="221293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BD3390F-3E00-5107-1753-33F59A1F0D1A}"/>
                </a:ext>
              </a:extLst>
            </p:cNvPr>
            <p:cNvSpPr txBox="1"/>
            <p:nvPr/>
          </p:nvSpPr>
          <p:spPr>
            <a:xfrm>
              <a:off x="6329609" y="1409717"/>
              <a:ext cx="412978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Function / Module / Package</a:t>
              </a:r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E7FAF3E4-259D-FA3E-6FF2-2272616D7B12}"/>
                </a:ext>
              </a:extLst>
            </p:cNvPr>
            <p:cNvGrpSpPr/>
            <p:nvPr/>
          </p:nvGrpSpPr>
          <p:grpSpPr>
            <a:xfrm>
              <a:off x="6463384" y="1865886"/>
              <a:ext cx="3810000" cy="1756766"/>
              <a:chOff x="6463384" y="1865886"/>
              <a:chExt cx="3810000" cy="1756766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95778607-DF72-F2F4-7080-E0EC183A19CB}"/>
                  </a:ext>
                </a:extLst>
              </p:cNvPr>
              <p:cNvSpPr/>
              <p:nvPr/>
            </p:nvSpPr>
            <p:spPr>
              <a:xfrm>
                <a:off x="6463384" y="1865886"/>
                <a:ext cx="3810000" cy="1756766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C846F973-D77F-7C4B-8069-461ABBE5B286}"/>
                  </a:ext>
                </a:extLst>
              </p:cNvPr>
              <p:cNvSpPr/>
              <p:nvPr/>
            </p:nvSpPr>
            <p:spPr>
              <a:xfrm>
                <a:off x="6972125" y="1938305"/>
                <a:ext cx="2599323" cy="1466850"/>
              </a:xfrm>
              <a:custGeom>
                <a:avLst/>
                <a:gdLst>
                  <a:gd name="connsiteX0" fmla="*/ 266767 w 2599323"/>
                  <a:gd name="connsiteY0" fmla="*/ 228600 h 1466850"/>
                  <a:gd name="connsiteX1" fmla="*/ 381067 w 2599323"/>
                  <a:gd name="connsiteY1" fmla="*/ 361950 h 1466850"/>
                  <a:gd name="connsiteX2" fmla="*/ 514417 w 2599323"/>
                  <a:gd name="connsiteY2" fmla="*/ 438150 h 1466850"/>
                  <a:gd name="connsiteX3" fmla="*/ 571567 w 2599323"/>
                  <a:gd name="connsiteY3" fmla="*/ 476250 h 1466850"/>
                  <a:gd name="connsiteX4" fmla="*/ 781117 w 2599323"/>
                  <a:gd name="connsiteY4" fmla="*/ 514350 h 1466850"/>
                  <a:gd name="connsiteX5" fmla="*/ 971617 w 2599323"/>
                  <a:gd name="connsiteY5" fmla="*/ 476250 h 1466850"/>
                  <a:gd name="connsiteX6" fmla="*/ 1047817 w 2599323"/>
                  <a:gd name="connsiteY6" fmla="*/ 419100 h 1466850"/>
                  <a:gd name="connsiteX7" fmla="*/ 1104967 w 2599323"/>
                  <a:gd name="connsiteY7" fmla="*/ 381000 h 1466850"/>
                  <a:gd name="connsiteX8" fmla="*/ 1143067 w 2599323"/>
                  <a:gd name="connsiteY8" fmla="*/ 304800 h 1466850"/>
                  <a:gd name="connsiteX9" fmla="*/ 1066867 w 2599323"/>
                  <a:gd name="connsiteY9" fmla="*/ 95250 h 1466850"/>
                  <a:gd name="connsiteX10" fmla="*/ 971617 w 2599323"/>
                  <a:gd name="connsiteY10" fmla="*/ 57150 h 1466850"/>
                  <a:gd name="connsiteX11" fmla="*/ 857317 w 2599323"/>
                  <a:gd name="connsiteY11" fmla="*/ 76200 h 1466850"/>
                  <a:gd name="connsiteX12" fmla="*/ 838267 w 2599323"/>
                  <a:gd name="connsiteY12" fmla="*/ 133350 h 1466850"/>
                  <a:gd name="connsiteX13" fmla="*/ 819217 w 2599323"/>
                  <a:gd name="connsiteY13" fmla="*/ 781050 h 1466850"/>
                  <a:gd name="connsiteX14" fmla="*/ 685867 w 2599323"/>
                  <a:gd name="connsiteY14" fmla="*/ 895350 h 1466850"/>
                  <a:gd name="connsiteX15" fmla="*/ 533467 w 2599323"/>
                  <a:gd name="connsiteY15" fmla="*/ 933450 h 1466850"/>
                  <a:gd name="connsiteX16" fmla="*/ 76267 w 2599323"/>
                  <a:gd name="connsiteY16" fmla="*/ 876300 h 1466850"/>
                  <a:gd name="connsiteX17" fmla="*/ 19117 w 2599323"/>
                  <a:gd name="connsiteY17" fmla="*/ 838200 h 1466850"/>
                  <a:gd name="connsiteX18" fmla="*/ 57217 w 2599323"/>
                  <a:gd name="connsiteY18" fmla="*/ 762000 h 1466850"/>
                  <a:gd name="connsiteX19" fmla="*/ 571567 w 2599323"/>
                  <a:gd name="connsiteY19" fmla="*/ 781050 h 1466850"/>
                  <a:gd name="connsiteX20" fmla="*/ 666817 w 2599323"/>
                  <a:gd name="connsiteY20" fmla="*/ 838200 h 1466850"/>
                  <a:gd name="connsiteX21" fmla="*/ 762067 w 2599323"/>
                  <a:gd name="connsiteY21" fmla="*/ 876300 h 1466850"/>
                  <a:gd name="connsiteX22" fmla="*/ 895417 w 2599323"/>
                  <a:gd name="connsiteY22" fmla="*/ 952500 h 1466850"/>
                  <a:gd name="connsiteX23" fmla="*/ 990667 w 2599323"/>
                  <a:gd name="connsiteY23" fmla="*/ 1028700 h 1466850"/>
                  <a:gd name="connsiteX24" fmla="*/ 1066867 w 2599323"/>
                  <a:gd name="connsiteY24" fmla="*/ 1104900 h 1466850"/>
                  <a:gd name="connsiteX25" fmla="*/ 1124017 w 2599323"/>
                  <a:gd name="connsiteY25" fmla="*/ 1123950 h 1466850"/>
                  <a:gd name="connsiteX26" fmla="*/ 1276417 w 2599323"/>
                  <a:gd name="connsiteY26" fmla="*/ 1181100 h 1466850"/>
                  <a:gd name="connsiteX27" fmla="*/ 1543117 w 2599323"/>
                  <a:gd name="connsiteY27" fmla="*/ 1009650 h 1466850"/>
                  <a:gd name="connsiteX28" fmla="*/ 1847917 w 2599323"/>
                  <a:gd name="connsiteY28" fmla="*/ 762000 h 1466850"/>
                  <a:gd name="connsiteX29" fmla="*/ 1962217 w 2599323"/>
                  <a:gd name="connsiteY29" fmla="*/ 647700 h 1466850"/>
                  <a:gd name="connsiteX30" fmla="*/ 2152717 w 2599323"/>
                  <a:gd name="connsiteY30" fmla="*/ 323850 h 1466850"/>
                  <a:gd name="connsiteX31" fmla="*/ 2190817 w 2599323"/>
                  <a:gd name="connsiteY31" fmla="*/ 247650 h 1466850"/>
                  <a:gd name="connsiteX32" fmla="*/ 2095567 w 2599323"/>
                  <a:gd name="connsiteY32" fmla="*/ 19050 h 1466850"/>
                  <a:gd name="connsiteX33" fmla="*/ 2019367 w 2599323"/>
                  <a:gd name="connsiteY33" fmla="*/ 0 h 1466850"/>
                  <a:gd name="connsiteX34" fmla="*/ 1866967 w 2599323"/>
                  <a:gd name="connsiteY34" fmla="*/ 19050 h 1466850"/>
                  <a:gd name="connsiteX35" fmla="*/ 1790767 w 2599323"/>
                  <a:gd name="connsiteY35" fmla="*/ 95250 h 1466850"/>
                  <a:gd name="connsiteX36" fmla="*/ 1733617 w 2599323"/>
                  <a:gd name="connsiteY36" fmla="*/ 247650 h 1466850"/>
                  <a:gd name="connsiteX37" fmla="*/ 1752667 w 2599323"/>
                  <a:gd name="connsiteY37" fmla="*/ 342900 h 1466850"/>
                  <a:gd name="connsiteX38" fmla="*/ 1828867 w 2599323"/>
                  <a:gd name="connsiteY38" fmla="*/ 476250 h 1466850"/>
                  <a:gd name="connsiteX39" fmla="*/ 1905067 w 2599323"/>
                  <a:gd name="connsiteY39" fmla="*/ 552450 h 1466850"/>
                  <a:gd name="connsiteX40" fmla="*/ 1943167 w 2599323"/>
                  <a:gd name="connsiteY40" fmla="*/ 609600 h 1466850"/>
                  <a:gd name="connsiteX41" fmla="*/ 2095567 w 2599323"/>
                  <a:gd name="connsiteY41" fmla="*/ 723900 h 1466850"/>
                  <a:gd name="connsiteX42" fmla="*/ 2152717 w 2599323"/>
                  <a:gd name="connsiteY42" fmla="*/ 781050 h 1466850"/>
                  <a:gd name="connsiteX43" fmla="*/ 2267017 w 2599323"/>
                  <a:gd name="connsiteY43" fmla="*/ 933450 h 1466850"/>
                  <a:gd name="connsiteX44" fmla="*/ 2305117 w 2599323"/>
                  <a:gd name="connsiteY44" fmla="*/ 1028700 h 1466850"/>
                  <a:gd name="connsiteX45" fmla="*/ 2286067 w 2599323"/>
                  <a:gd name="connsiteY45" fmla="*/ 1181100 h 1466850"/>
                  <a:gd name="connsiteX46" fmla="*/ 2114617 w 2599323"/>
                  <a:gd name="connsiteY46" fmla="*/ 1314450 h 1466850"/>
                  <a:gd name="connsiteX47" fmla="*/ 1943167 w 2599323"/>
                  <a:gd name="connsiteY47" fmla="*/ 1428750 h 1466850"/>
                  <a:gd name="connsiteX48" fmla="*/ 1828867 w 2599323"/>
                  <a:gd name="connsiteY48" fmla="*/ 1447800 h 1466850"/>
                  <a:gd name="connsiteX49" fmla="*/ 1752667 w 2599323"/>
                  <a:gd name="connsiteY49" fmla="*/ 1466850 h 1466850"/>
                  <a:gd name="connsiteX50" fmla="*/ 1619317 w 2599323"/>
                  <a:gd name="connsiteY50" fmla="*/ 1447800 h 1466850"/>
                  <a:gd name="connsiteX51" fmla="*/ 1562167 w 2599323"/>
                  <a:gd name="connsiteY51" fmla="*/ 1409700 h 1466850"/>
                  <a:gd name="connsiteX52" fmla="*/ 1466917 w 2599323"/>
                  <a:gd name="connsiteY52" fmla="*/ 1276350 h 1466850"/>
                  <a:gd name="connsiteX53" fmla="*/ 1428817 w 2599323"/>
                  <a:gd name="connsiteY53" fmla="*/ 1162050 h 1466850"/>
                  <a:gd name="connsiteX54" fmla="*/ 1390717 w 2599323"/>
                  <a:gd name="connsiteY54" fmla="*/ 933450 h 1466850"/>
                  <a:gd name="connsiteX55" fmla="*/ 1371667 w 2599323"/>
                  <a:gd name="connsiteY55" fmla="*/ 819150 h 1466850"/>
                  <a:gd name="connsiteX56" fmla="*/ 1352617 w 2599323"/>
                  <a:gd name="connsiteY56" fmla="*/ 723900 h 1466850"/>
                  <a:gd name="connsiteX57" fmla="*/ 1295467 w 2599323"/>
                  <a:gd name="connsiteY57" fmla="*/ 438150 h 1466850"/>
                  <a:gd name="connsiteX58" fmla="*/ 1181167 w 2599323"/>
                  <a:gd name="connsiteY58" fmla="*/ 400050 h 1466850"/>
                  <a:gd name="connsiteX59" fmla="*/ 1124017 w 2599323"/>
                  <a:gd name="connsiteY59" fmla="*/ 438150 h 1466850"/>
                  <a:gd name="connsiteX60" fmla="*/ 1009717 w 2599323"/>
                  <a:gd name="connsiteY60" fmla="*/ 628650 h 1466850"/>
                  <a:gd name="connsiteX61" fmla="*/ 990667 w 2599323"/>
                  <a:gd name="connsiteY61" fmla="*/ 685800 h 1466850"/>
                  <a:gd name="connsiteX62" fmla="*/ 952567 w 2599323"/>
                  <a:gd name="connsiteY62" fmla="*/ 762000 h 1466850"/>
                  <a:gd name="connsiteX63" fmla="*/ 933517 w 2599323"/>
                  <a:gd name="connsiteY63" fmla="*/ 838200 h 1466850"/>
                  <a:gd name="connsiteX64" fmla="*/ 895417 w 2599323"/>
                  <a:gd name="connsiteY64" fmla="*/ 895350 h 1466850"/>
                  <a:gd name="connsiteX65" fmla="*/ 857317 w 2599323"/>
                  <a:gd name="connsiteY65" fmla="*/ 1009650 h 1466850"/>
                  <a:gd name="connsiteX66" fmla="*/ 800167 w 2599323"/>
                  <a:gd name="connsiteY66" fmla="*/ 1257300 h 1466850"/>
                  <a:gd name="connsiteX67" fmla="*/ 819217 w 2599323"/>
                  <a:gd name="connsiteY67" fmla="*/ 1352550 h 1466850"/>
                  <a:gd name="connsiteX68" fmla="*/ 876367 w 2599323"/>
                  <a:gd name="connsiteY68" fmla="*/ 1333500 h 1466850"/>
                  <a:gd name="connsiteX69" fmla="*/ 933517 w 2599323"/>
                  <a:gd name="connsiteY69" fmla="*/ 1276350 h 1466850"/>
                  <a:gd name="connsiteX70" fmla="*/ 971617 w 2599323"/>
                  <a:gd name="connsiteY70" fmla="*/ 1200150 h 1466850"/>
                  <a:gd name="connsiteX71" fmla="*/ 1104967 w 2599323"/>
                  <a:gd name="connsiteY71" fmla="*/ 1123950 h 1466850"/>
                  <a:gd name="connsiteX72" fmla="*/ 1181167 w 2599323"/>
                  <a:gd name="connsiteY72" fmla="*/ 1066800 h 1466850"/>
                  <a:gd name="connsiteX73" fmla="*/ 1238317 w 2599323"/>
                  <a:gd name="connsiteY73" fmla="*/ 1047750 h 1466850"/>
                  <a:gd name="connsiteX74" fmla="*/ 1333567 w 2599323"/>
                  <a:gd name="connsiteY74" fmla="*/ 1009650 h 1466850"/>
                  <a:gd name="connsiteX75" fmla="*/ 1390717 w 2599323"/>
                  <a:gd name="connsiteY75" fmla="*/ 990600 h 1466850"/>
                  <a:gd name="connsiteX76" fmla="*/ 1619317 w 2599323"/>
                  <a:gd name="connsiteY76" fmla="*/ 895350 h 1466850"/>
                  <a:gd name="connsiteX77" fmla="*/ 1790767 w 2599323"/>
                  <a:gd name="connsiteY77" fmla="*/ 857250 h 1466850"/>
                  <a:gd name="connsiteX78" fmla="*/ 1847917 w 2599323"/>
                  <a:gd name="connsiteY78" fmla="*/ 838200 h 1466850"/>
                  <a:gd name="connsiteX79" fmla="*/ 2095567 w 2599323"/>
                  <a:gd name="connsiteY79" fmla="*/ 876300 h 1466850"/>
                  <a:gd name="connsiteX80" fmla="*/ 2247967 w 2599323"/>
                  <a:gd name="connsiteY80" fmla="*/ 933450 h 1466850"/>
                  <a:gd name="connsiteX81" fmla="*/ 2400367 w 2599323"/>
                  <a:gd name="connsiteY81" fmla="*/ 914400 h 1466850"/>
                  <a:gd name="connsiteX82" fmla="*/ 2552767 w 2599323"/>
                  <a:gd name="connsiteY82" fmla="*/ 838200 h 1466850"/>
                  <a:gd name="connsiteX83" fmla="*/ 2590867 w 2599323"/>
                  <a:gd name="connsiteY83" fmla="*/ 590550 h 146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</a:cxnLst>
                <a:rect l="l" t="t" r="r" b="b"/>
                <a:pathLst>
                  <a:path w="2599323" h="1466850">
                    <a:moveTo>
                      <a:pt x="266767" y="228600"/>
                    </a:moveTo>
                    <a:cubicBezTo>
                      <a:pt x="304867" y="273050"/>
                      <a:pt x="339670" y="320553"/>
                      <a:pt x="381067" y="361950"/>
                    </a:cubicBezTo>
                    <a:cubicBezTo>
                      <a:pt x="412009" y="392892"/>
                      <a:pt x="479554" y="418228"/>
                      <a:pt x="514417" y="438150"/>
                    </a:cubicBezTo>
                    <a:cubicBezTo>
                      <a:pt x="534296" y="449509"/>
                      <a:pt x="551089" y="466011"/>
                      <a:pt x="571567" y="476250"/>
                    </a:cubicBezTo>
                    <a:cubicBezTo>
                      <a:pt x="630299" y="505616"/>
                      <a:pt x="728582" y="507783"/>
                      <a:pt x="781117" y="514350"/>
                    </a:cubicBezTo>
                    <a:cubicBezTo>
                      <a:pt x="810434" y="510162"/>
                      <a:pt x="927285" y="501583"/>
                      <a:pt x="971617" y="476250"/>
                    </a:cubicBezTo>
                    <a:cubicBezTo>
                      <a:pt x="999184" y="460498"/>
                      <a:pt x="1021981" y="437554"/>
                      <a:pt x="1047817" y="419100"/>
                    </a:cubicBezTo>
                    <a:cubicBezTo>
                      <a:pt x="1066448" y="405792"/>
                      <a:pt x="1085917" y="393700"/>
                      <a:pt x="1104967" y="381000"/>
                    </a:cubicBezTo>
                    <a:cubicBezTo>
                      <a:pt x="1117667" y="355600"/>
                      <a:pt x="1140709" y="333100"/>
                      <a:pt x="1143067" y="304800"/>
                    </a:cubicBezTo>
                    <a:cubicBezTo>
                      <a:pt x="1150878" y="211066"/>
                      <a:pt x="1144324" y="143661"/>
                      <a:pt x="1066867" y="95250"/>
                    </a:cubicBezTo>
                    <a:cubicBezTo>
                      <a:pt x="1037869" y="77126"/>
                      <a:pt x="1003367" y="69850"/>
                      <a:pt x="971617" y="57150"/>
                    </a:cubicBezTo>
                    <a:cubicBezTo>
                      <a:pt x="933517" y="63500"/>
                      <a:pt x="890853" y="57036"/>
                      <a:pt x="857317" y="76200"/>
                    </a:cubicBezTo>
                    <a:cubicBezTo>
                      <a:pt x="839882" y="86163"/>
                      <a:pt x="839351" y="113299"/>
                      <a:pt x="838267" y="133350"/>
                    </a:cubicBezTo>
                    <a:cubicBezTo>
                      <a:pt x="826609" y="349029"/>
                      <a:pt x="847394" y="566902"/>
                      <a:pt x="819217" y="781050"/>
                    </a:cubicBezTo>
                    <a:cubicBezTo>
                      <a:pt x="816811" y="799337"/>
                      <a:pt x="715552" y="884556"/>
                      <a:pt x="685867" y="895350"/>
                    </a:cubicBezTo>
                    <a:cubicBezTo>
                      <a:pt x="636656" y="913245"/>
                      <a:pt x="533467" y="933450"/>
                      <a:pt x="533467" y="933450"/>
                    </a:cubicBezTo>
                    <a:cubicBezTo>
                      <a:pt x="240607" y="918807"/>
                      <a:pt x="240183" y="969966"/>
                      <a:pt x="76267" y="876300"/>
                    </a:cubicBezTo>
                    <a:cubicBezTo>
                      <a:pt x="56388" y="864941"/>
                      <a:pt x="38167" y="850900"/>
                      <a:pt x="19117" y="838200"/>
                    </a:cubicBezTo>
                    <a:cubicBezTo>
                      <a:pt x="2184" y="787400"/>
                      <a:pt x="-27450" y="762000"/>
                      <a:pt x="57217" y="762000"/>
                    </a:cubicBezTo>
                    <a:cubicBezTo>
                      <a:pt x="228785" y="762000"/>
                      <a:pt x="400117" y="774700"/>
                      <a:pt x="571567" y="781050"/>
                    </a:cubicBezTo>
                    <a:cubicBezTo>
                      <a:pt x="603317" y="800100"/>
                      <a:pt x="633699" y="821641"/>
                      <a:pt x="666817" y="838200"/>
                    </a:cubicBezTo>
                    <a:cubicBezTo>
                      <a:pt x="697403" y="853493"/>
                      <a:pt x="730818" y="862412"/>
                      <a:pt x="762067" y="876300"/>
                    </a:cubicBezTo>
                    <a:cubicBezTo>
                      <a:pt x="813842" y="899311"/>
                      <a:pt x="850841" y="919068"/>
                      <a:pt x="895417" y="952500"/>
                    </a:cubicBezTo>
                    <a:cubicBezTo>
                      <a:pt x="927945" y="976896"/>
                      <a:pt x="960277" y="1001687"/>
                      <a:pt x="990667" y="1028700"/>
                    </a:cubicBezTo>
                    <a:cubicBezTo>
                      <a:pt x="1017515" y="1052565"/>
                      <a:pt x="1037637" y="1084021"/>
                      <a:pt x="1066867" y="1104900"/>
                    </a:cubicBezTo>
                    <a:cubicBezTo>
                      <a:pt x="1083207" y="1116572"/>
                      <a:pt x="1106056" y="1114970"/>
                      <a:pt x="1124017" y="1123950"/>
                    </a:cubicBezTo>
                    <a:cubicBezTo>
                      <a:pt x="1254825" y="1189354"/>
                      <a:pt x="1092648" y="1144346"/>
                      <a:pt x="1276417" y="1181100"/>
                    </a:cubicBezTo>
                    <a:cubicBezTo>
                      <a:pt x="1414259" y="1135153"/>
                      <a:pt x="1322682" y="1172076"/>
                      <a:pt x="1543117" y="1009650"/>
                    </a:cubicBezTo>
                    <a:cubicBezTo>
                      <a:pt x="1682734" y="906774"/>
                      <a:pt x="1718721" y="881968"/>
                      <a:pt x="1847917" y="762000"/>
                    </a:cubicBezTo>
                    <a:cubicBezTo>
                      <a:pt x="1887401" y="725336"/>
                      <a:pt x="1927413" y="688832"/>
                      <a:pt x="1962217" y="647700"/>
                    </a:cubicBezTo>
                    <a:cubicBezTo>
                      <a:pt x="2062328" y="529387"/>
                      <a:pt x="2080352" y="468580"/>
                      <a:pt x="2152717" y="323850"/>
                    </a:cubicBezTo>
                    <a:lnTo>
                      <a:pt x="2190817" y="247650"/>
                    </a:lnTo>
                    <a:cubicBezTo>
                      <a:pt x="2172831" y="67790"/>
                      <a:pt x="2227115" y="68381"/>
                      <a:pt x="2095567" y="19050"/>
                    </a:cubicBezTo>
                    <a:cubicBezTo>
                      <a:pt x="2071052" y="9857"/>
                      <a:pt x="2044767" y="6350"/>
                      <a:pt x="2019367" y="0"/>
                    </a:cubicBezTo>
                    <a:cubicBezTo>
                      <a:pt x="1968567" y="6350"/>
                      <a:pt x="1914224" y="-641"/>
                      <a:pt x="1866967" y="19050"/>
                    </a:cubicBezTo>
                    <a:cubicBezTo>
                      <a:pt x="1833809" y="32866"/>
                      <a:pt x="1812320" y="66513"/>
                      <a:pt x="1790767" y="95250"/>
                    </a:cubicBezTo>
                    <a:cubicBezTo>
                      <a:pt x="1753410" y="145059"/>
                      <a:pt x="1748074" y="189821"/>
                      <a:pt x="1733617" y="247650"/>
                    </a:cubicBezTo>
                    <a:cubicBezTo>
                      <a:pt x="1739967" y="279400"/>
                      <a:pt x="1742428" y="312183"/>
                      <a:pt x="1752667" y="342900"/>
                    </a:cubicBezTo>
                    <a:cubicBezTo>
                      <a:pt x="1762495" y="372383"/>
                      <a:pt x="1806064" y="449646"/>
                      <a:pt x="1828867" y="476250"/>
                    </a:cubicBezTo>
                    <a:cubicBezTo>
                      <a:pt x="1852244" y="503523"/>
                      <a:pt x="1881690" y="525177"/>
                      <a:pt x="1905067" y="552450"/>
                    </a:cubicBezTo>
                    <a:cubicBezTo>
                      <a:pt x="1919967" y="569833"/>
                      <a:pt x="1926978" y="593411"/>
                      <a:pt x="1943167" y="609600"/>
                    </a:cubicBezTo>
                    <a:cubicBezTo>
                      <a:pt x="2082115" y="748548"/>
                      <a:pt x="1990047" y="635967"/>
                      <a:pt x="2095567" y="723900"/>
                    </a:cubicBezTo>
                    <a:cubicBezTo>
                      <a:pt x="2116263" y="741147"/>
                      <a:pt x="2134976" y="760775"/>
                      <a:pt x="2152717" y="781050"/>
                    </a:cubicBezTo>
                    <a:cubicBezTo>
                      <a:pt x="2169072" y="799742"/>
                      <a:pt x="2248115" y="895645"/>
                      <a:pt x="2267017" y="933450"/>
                    </a:cubicBezTo>
                    <a:cubicBezTo>
                      <a:pt x="2282310" y="964036"/>
                      <a:pt x="2292417" y="996950"/>
                      <a:pt x="2305117" y="1028700"/>
                    </a:cubicBezTo>
                    <a:cubicBezTo>
                      <a:pt x="2298767" y="1079500"/>
                      <a:pt x="2303563" y="1132987"/>
                      <a:pt x="2286067" y="1181100"/>
                    </a:cubicBezTo>
                    <a:cubicBezTo>
                      <a:pt x="2271524" y="1221092"/>
                      <a:pt x="2123881" y="1307502"/>
                      <a:pt x="2114617" y="1314450"/>
                    </a:cubicBezTo>
                    <a:cubicBezTo>
                      <a:pt x="2073044" y="1345629"/>
                      <a:pt x="1990716" y="1411459"/>
                      <a:pt x="1943167" y="1428750"/>
                    </a:cubicBezTo>
                    <a:cubicBezTo>
                      <a:pt x="1906867" y="1441950"/>
                      <a:pt x="1866742" y="1440225"/>
                      <a:pt x="1828867" y="1447800"/>
                    </a:cubicBezTo>
                    <a:cubicBezTo>
                      <a:pt x="1803194" y="1452935"/>
                      <a:pt x="1778067" y="1460500"/>
                      <a:pt x="1752667" y="1466850"/>
                    </a:cubicBezTo>
                    <a:cubicBezTo>
                      <a:pt x="1708217" y="1460500"/>
                      <a:pt x="1662325" y="1460702"/>
                      <a:pt x="1619317" y="1447800"/>
                    </a:cubicBezTo>
                    <a:cubicBezTo>
                      <a:pt x="1597387" y="1441221"/>
                      <a:pt x="1579756" y="1424357"/>
                      <a:pt x="1562167" y="1409700"/>
                    </a:cubicBezTo>
                    <a:cubicBezTo>
                      <a:pt x="1506932" y="1363671"/>
                      <a:pt x="1493880" y="1343757"/>
                      <a:pt x="1466917" y="1276350"/>
                    </a:cubicBezTo>
                    <a:cubicBezTo>
                      <a:pt x="1452002" y="1239062"/>
                      <a:pt x="1439384" y="1200796"/>
                      <a:pt x="1428817" y="1162050"/>
                    </a:cubicBezTo>
                    <a:cubicBezTo>
                      <a:pt x="1411063" y="1096952"/>
                      <a:pt x="1400337" y="995983"/>
                      <a:pt x="1390717" y="933450"/>
                    </a:cubicBezTo>
                    <a:cubicBezTo>
                      <a:pt x="1384844" y="895274"/>
                      <a:pt x="1378577" y="857153"/>
                      <a:pt x="1371667" y="819150"/>
                    </a:cubicBezTo>
                    <a:cubicBezTo>
                      <a:pt x="1365875" y="787293"/>
                      <a:pt x="1357940" y="755838"/>
                      <a:pt x="1352617" y="723900"/>
                    </a:cubicBezTo>
                    <a:cubicBezTo>
                      <a:pt x="1348675" y="700249"/>
                      <a:pt x="1318202" y="445728"/>
                      <a:pt x="1295467" y="438150"/>
                    </a:cubicBezTo>
                    <a:lnTo>
                      <a:pt x="1181167" y="400050"/>
                    </a:lnTo>
                    <a:cubicBezTo>
                      <a:pt x="1162117" y="412750"/>
                      <a:pt x="1139094" y="420920"/>
                      <a:pt x="1124017" y="438150"/>
                    </a:cubicBezTo>
                    <a:cubicBezTo>
                      <a:pt x="1086098" y="481487"/>
                      <a:pt x="1034785" y="570157"/>
                      <a:pt x="1009717" y="628650"/>
                    </a:cubicBezTo>
                    <a:cubicBezTo>
                      <a:pt x="1001807" y="647107"/>
                      <a:pt x="998577" y="667343"/>
                      <a:pt x="990667" y="685800"/>
                    </a:cubicBezTo>
                    <a:cubicBezTo>
                      <a:pt x="979480" y="711902"/>
                      <a:pt x="962538" y="735410"/>
                      <a:pt x="952567" y="762000"/>
                    </a:cubicBezTo>
                    <a:cubicBezTo>
                      <a:pt x="943374" y="786515"/>
                      <a:pt x="943830" y="814135"/>
                      <a:pt x="933517" y="838200"/>
                    </a:cubicBezTo>
                    <a:cubicBezTo>
                      <a:pt x="924498" y="859244"/>
                      <a:pt x="904716" y="874428"/>
                      <a:pt x="895417" y="895350"/>
                    </a:cubicBezTo>
                    <a:cubicBezTo>
                      <a:pt x="879106" y="932050"/>
                      <a:pt x="867057" y="970688"/>
                      <a:pt x="857317" y="1009650"/>
                    </a:cubicBezTo>
                    <a:cubicBezTo>
                      <a:pt x="811364" y="1193462"/>
                      <a:pt x="829486" y="1110703"/>
                      <a:pt x="800167" y="1257300"/>
                    </a:cubicBezTo>
                    <a:cubicBezTo>
                      <a:pt x="806517" y="1289050"/>
                      <a:pt x="796322" y="1329655"/>
                      <a:pt x="819217" y="1352550"/>
                    </a:cubicBezTo>
                    <a:cubicBezTo>
                      <a:pt x="833416" y="1366749"/>
                      <a:pt x="859659" y="1344639"/>
                      <a:pt x="876367" y="1333500"/>
                    </a:cubicBezTo>
                    <a:cubicBezTo>
                      <a:pt x="898783" y="1318556"/>
                      <a:pt x="917858" y="1298273"/>
                      <a:pt x="933517" y="1276350"/>
                    </a:cubicBezTo>
                    <a:cubicBezTo>
                      <a:pt x="950023" y="1253242"/>
                      <a:pt x="953437" y="1221966"/>
                      <a:pt x="971617" y="1200150"/>
                    </a:cubicBezTo>
                    <a:cubicBezTo>
                      <a:pt x="994415" y="1172792"/>
                      <a:pt x="1080205" y="1139426"/>
                      <a:pt x="1104967" y="1123950"/>
                    </a:cubicBezTo>
                    <a:cubicBezTo>
                      <a:pt x="1131891" y="1107123"/>
                      <a:pt x="1153600" y="1082552"/>
                      <a:pt x="1181167" y="1066800"/>
                    </a:cubicBezTo>
                    <a:cubicBezTo>
                      <a:pt x="1198602" y="1056837"/>
                      <a:pt x="1219515" y="1054801"/>
                      <a:pt x="1238317" y="1047750"/>
                    </a:cubicBezTo>
                    <a:cubicBezTo>
                      <a:pt x="1270336" y="1035743"/>
                      <a:pt x="1301548" y="1021657"/>
                      <a:pt x="1333567" y="1009650"/>
                    </a:cubicBezTo>
                    <a:cubicBezTo>
                      <a:pt x="1352369" y="1002599"/>
                      <a:pt x="1372367" y="998755"/>
                      <a:pt x="1390717" y="990600"/>
                    </a:cubicBezTo>
                    <a:cubicBezTo>
                      <a:pt x="1485572" y="948442"/>
                      <a:pt x="1516805" y="915852"/>
                      <a:pt x="1619317" y="895350"/>
                    </a:cubicBezTo>
                    <a:cubicBezTo>
                      <a:pt x="1684789" y="882256"/>
                      <a:pt x="1727993" y="875185"/>
                      <a:pt x="1790767" y="857250"/>
                    </a:cubicBezTo>
                    <a:cubicBezTo>
                      <a:pt x="1810075" y="851733"/>
                      <a:pt x="1828867" y="844550"/>
                      <a:pt x="1847917" y="838200"/>
                    </a:cubicBezTo>
                    <a:cubicBezTo>
                      <a:pt x="1882335" y="842024"/>
                      <a:pt x="2037824" y="851553"/>
                      <a:pt x="2095567" y="876300"/>
                    </a:cubicBezTo>
                    <a:cubicBezTo>
                      <a:pt x="2267252" y="949879"/>
                      <a:pt x="2006389" y="885134"/>
                      <a:pt x="2247967" y="933450"/>
                    </a:cubicBezTo>
                    <a:cubicBezTo>
                      <a:pt x="2298767" y="927100"/>
                      <a:pt x="2351502" y="929670"/>
                      <a:pt x="2400367" y="914400"/>
                    </a:cubicBezTo>
                    <a:cubicBezTo>
                      <a:pt x="2454578" y="897459"/>
                      <a:pt x="2552767" y="838200"/>
                      <a:pt x="2552767" y="838200"/>
                    </a:cubicBezTo>
                    <a:cubicBezTo>
                      <a:pt x="2626090" y="728215"/>
                      <a:pt x="2590867" y="803945"/>
                      <a:pt x="2590867" y="590550"/>
                    </a:cubicBezTo>
                  </a:path>
                </a:pathLst>
              </a:custGeom>
              <a:noFill/>
              <a:ln w="571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10573FDD-1CF8-6BF4-E5CE-1F5ACFD03529}"/>
              </a:ext>
            </a:extLst>
          </p:cNvPr>
          <p:cNvGrpSpPr/>
          <p:nvPr/>
        </p:nvGrpSpPr>
        <p:grpSpPr>
          <a:xfrm>
            <a:off x="5339547" y="5210110"/>
            <a:ext cx="6395399" cy="646333"/>
            <a:chOff x="5339547" y="5210110"/>
            <a:chExt cx="6395399" cy="646333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4F18C12-9E42-F81E-764A-ADB5A79F6651}"/>
                </a:ext>
              </a:extLst>
            </p:cNvPr>
            <p:cNvSpPr txBox="1"/>
            <p:nvPr/>
          </p:nvSpPr>
          <p:spPr>
            <a:xfrm>
              <a:off x="5339547" y="5210110"/>
              <a:ext cx="1443280" cy="646331"/>
            </a:xfrm>
            <a:prstGeom prst="rect">
              <a:avLst/>
            </a:prstGeom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dirty="0"/>
                <a:t>def sort(list):</a:t>
              </a:r>
            </a:p>
            <a:p>
              <a:r>
                <a:rPr lang="en-US" dirty="0"/>
                <a:t>    ….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B423D61-38A1-7811-D1D4-EB94AD307247}"/>
                </a:ext>
              </a:extLst>
            </p:cNvPr>
            <p:cNvSpPr txBox="1"/>
            <p:nvPr/>
          </p:nvSpPr>
          <p:spPr>
            <a:xfrm>
              <a:off x="7876094" y="5210111"/>
              <a:ext cx="1464312" cy="646331"/>
            </a:xfrm>
            <a:prstGeom prst="rect">
              <a:avLst/>
            </a:prstGeom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dirty="0"/>
                <a:t>class tensor:</a:t>
              </a:r>
            </a:p>
            <a:p>
              <a:r>
                <a:rPr lang="en-US" dirty="0"/>
                <a:t>    ….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F600831-FF69-31E1-65C1-5535334221AB}"/>
                </a:ext>
              </a:extLst>
            </p:cNvPr>
            <p:cNvSpPr txBox="1"/>
            <p:nvPr/>
          </p:nvSpPr>
          <p:spPr>
            <a:xfrm>
              <a:off x="10083660" y="5210112"/>
              <a:ext cx="1651286" cy="646331"/>
            </a:xfrm>
            <a:prstGeom prst="rect">
              <a:avLst/>
            </a:prstGeom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dirty="0"/>
                <a:t>import </a:t>
              </a:r>
              <a:r>
                <a:rPr lang="en-US" dirty="0" err="1"/>
                <a:t>pytorch</a:t>
              </a:r>
              <a:endParaRPr lang="en-US" dirty="0"/>
            </a:p>
            <a:p>
              <a:r>
                <a:rPr lang="en-US" dirty="0"/>
                <a:t>    ….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02854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E03A3-9E5B-4C0A-F5E4-DB39FAF81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76" y="0"/>
            <a:ext cx="10515600" cy="1325563"/>
          </a:xfrm>
        </p:spPr>
        <p:txBody>
          <a:bodyPr/>
          <a:lstStyle/>
          <a:p>
            <a:r>
              <a:rPr lang="en-US" dirty="0"/>
              <a:t>Project Organization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DE95BC-07B0-057E-4070-F21C3B760D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4106" y="1325563"/>
            <a:ext cx="10515600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projects/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&lt;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project_name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&gt;/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parameters.yaml</a:t>
            </a: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README.md</a:t>
            </a: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data/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intermediate/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&lt;stage_1_name&gt;/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&lt;stage_2_name&gt;/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product/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src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01_&lt;stage_1_name&gt;.{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py,R,sh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02.1_&lt;stage_2_name&gt;.{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py,R,sh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02.2_&lt;stage_2_name&gt;.{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py,R,sh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&lt;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helper_script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&gt;.{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py,R,sh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0085524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E8C14C-D410-B78E-8967-0C8CBEC038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11B267-46E1-76D8-F10F-B054B9820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76" y="0"/>
            <a:ext cx="10515600" cy="1325563"/>
          </a:xfrm>
        </p:spPr>
        <p:txBody>
          <a:bodyPr/>
          <a:lstStyle/>
          <a:p>
            <a:r>
              <a:rPr lang="en-US" dirty="0"/>
              <a:t>Project Organization Structure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0007713-90AF-69EF-9EE0-7A01A0CCDF38}"/>
              </a:ext>
            </a:extLst>
          </p:cNvPr>
          <p:cNvGrpSpPr/>
          <p:nvPr/>
        </p:nvGrpSpPr>
        <p:grpSpPr>
          <a:xfrm>
            <a:off x="3872753" y="2327960"/>
            <a:ext cx="5227217" cy="646331"/>
            <a:chOff x="3469341" y="2031689"/>
            <a:chExt cx="5227217" cy="646331"/>
          </a:xfrm>
        </p:grpSpPr>
        <p:sp>
          <p:nvSpPr>
            <p:cNvPr id="4" name="Right Arrow 3">
              <a:extLst>
                <a:ext uri="{FF2B5EF4-FFF2-40B4-BE49-F238E27FC236}">
                  <a16:creationId xmlns:a16="http://schemas.microsoft.com/office/drawing/2014/main" id="{C57BC01A-3BEE-A484-A61B-1E04C45AEF1E}"/>
                </a:ext>
              </a:extLst>
            </p:cNvPr>
            <p:cNvSpPr/>
            <p:nvPr/>
          </p:nvSpPr>
          <p:spPr>
            <a:xfrm rot="10800000">
              <a:off x="3469341" y="2206937"/>
              <a:ext cx="1331259" cy="295835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C8386EF-C2A7-0237-D9B7-C409FC73C845}"/>
                </a:ext>
              </a:extLst>
            </p:cNvPr>
            <p:cNvSpPr txBox="1"/>
            <p:nvPr/>
          </p:nvSpPr>
          <p:spPr>
            <a:xfrm>
              <a:off x="5426752" y="2031689"/>
              <a:ext cx="326980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Inputs from the outside world</a:t>
              </a:r>
            </a:p>
            <a:p>
              <a:r>
                <a:rPr lang="en-US" b="1" dirty="0"/>
                <a:t>  =&gt; Copy or </a:t>
              </a:r>
              <a:r>
                <a:rPr lang="en-US" b="1" dirty="0" err="1"/>
                <a:t>symlink</a:t>
              </a:r>
              <a:r>
                <a:rPr lang="en-US" b="1" dirty="0"/>
                <a:t> data here</a:t>
              </a:r>
            </a:p>
          </p:txBody>
        </p:sp>
      </p:grp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2E06111-94CE-2625-F017-0F537B7EAB1A}"/>
              </a:ext>
            </a:extLst>
          </p:cNvPr>
          <p:cNvSpPr txBox="1">
            <a:spLocks/>
          </p:cNvSpPr>
          <p:nvPr/>
        </p:nvSpPr>
        <p:spPr>
          <a:xfrm>
            <a:off x="354106" y="1325563"/>
            <a:ext cx="4661647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projects/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&lt;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project_name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&gt;/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parameters.yaml</a:t>
            </a: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README.md</a:t>
            </a: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data/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intermediate/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&lt;stage_1_name&gt;/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&lt;stage_2_name&gt;/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product/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src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01_&lt;stage_1_name&gt;.{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py,R,sh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02.1_&lt;stage_2_name&gt;.{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py,R,sh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02.2_&lt;stage_2_name&gt;.{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py,R,sh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&lt;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helper_script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&gt;.{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py,R,sh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221192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1D5748-569B-B80D-7C73-C92215E788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6C2709-E282-3905-72A8-86585633B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76" y="0"/>
            <a:ext cx="10515600" cy="1325563"/>
          </a:xfrm>
        </p:spPr>
        <p:txBody>
          <a:bodyPr/>
          <a:lstStyle/>
          <a:p>
            <a:r>
              <a:rPr lang="en-US" dirty="0"/>
              <a:t>Project Organization Structure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D7E4DFF-6456-06EE-A2FA-85F729D21B7B}"/>
              </a:ext>
            </a:extLst>
          </p:cNvPr>
          <p:cNvGrpSpPr/>
          <p:nvPr/>
        </p:nvGrpSpPr>
        <p:grpSpPr>
          <a:xfrm>
            <a:off x="4207985" y="3011442"/>
            <a:ext cx="7571640" cy="646331"/>
            <a:chOff x="3469341" y="2031689"/>
            <a:chExt cx="7571640" cy="646331"/>
          </a:xfrm>
        </p:grpSpPr>
        <p:sp>
          <p:nvSpPr>
            <p:cNvPr id="4" name="Right Arrow 3">
              <a:extLst>
                <a:ext uri="{FF2B5EF4-FFF2-40B4-BE49-F238E27FC236}">
                  <a16:creationId xmlns:a16="http://schemas.microsoft.com/office/drawing/2014/main" id="{07243B8C-46C6-5F47-C543-0D8ACDAC5B5D}"/>
                </a:ext>
              </a:extLst>
            </p:cNvPr>
            <p:cNvSpPr/>
            <p:nvPr/>
          </p:nvSpPr>
          <p:spPr>
            <a:xfrm rot="10800000">
              <a:off x="3469341" y="2206937"/>
              <a:ext cx="1331259" cy="295835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D52AEC4-067D-EBBE-D07C-0A5075EB4974}"/>
                </a:ext>
              </a:extLst>
            </p:cNvPr>
            <p:cNvSpPr txBox="1"/>
            <p:nvPr/>
          </p:nvSpPr>
          <p:spPr>
            <a:xfrm>
              <a:off x="5426752" y="2031689"/>
              <a:ext cx="561422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Temporary data that can be deleted and regenerated</a:t>
              </a:r>
            </a:p>
            <a:p>
              <a:r>
                <a:rPr lang="en-US" b="1" dirty="0"/>
                <a:t>Data and code</a:t>
              </a:r>
            </a:p>
          </p:txBody>
        </p:sp>
      </p:grp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F6966E1-7BDC-6880-BC7B-FFEF8FD7DC60}"/>
              </a:ext>
            </a:extLst>
          </p:cNvPr>
          <p:cNvSpPr txBox="1">
            <a:spLocks/>
          </p:cNvSpPr>
          <p:nvPr/>
        </p:nvSpPr>
        <p:spPr>
          <a:xfrm>
            <a:off x="354106" y="1325563"/>
            <a:ext cx="4661647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projects/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&lt;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project_name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&gt;/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parameters.yaml</a:t>
            </a: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README.md</a:t>
            </a: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data/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intermediate/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&lt;stage_1_name&gt;/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&lt;stage_2_name&gt;/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product/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src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01_&lt;stage_1_name&gt;.{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py,R,sh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02.1_&lt;stage_2_name&gt;.{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py,R,sh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02.2_&lt;stage_2_name&gt;.{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py,R,sh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&lt;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helper_script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&gt;.{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py,R,sh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3" name="Right Brace 2">
            <a:extLst>
              <a:ext uri="{FF2B5EF4-FFF2-40B4-BE49-F238E27FC236}">
                <a16:creationId xmlns:a16="http://schemas.microsoft.com/office/drawing/2014/main" id="{8BF62B99-F27C-35BF-A15A-58F54285EDAA}"/>
              </a:ext>
            </a:extLst>
          </p:cNvPr>
          <p:cNvSpPr/>
          <p:nvPr/>
        </p:nvSpPr>
        <p:spPr>
          <a:xfrm>
            <a:off x="3437418" y="2844818"/>
            <a:ext cx="309282" cy="979580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5003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D33807-FBEA-604E-CDE7-06CEF4A22E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90C40-A858-5900-60D1-B12B7204AC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76" y="0"/>
            <a:ext cx="10515600" cy="1325563"/>
          </a:xfrm>
        </p:spPr>
        <p:txBody>
          <a:bodyPr/>
          <a:lstStyle/>
          <a:p>
            <a:r>
              <a:rPr lang="en-US" dirty="0"/>
              <a:t>Project Organization Structure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3EA4B18-5368-3E49-327F-2D20F7F1F5FA}"/>
              </a:ext>
            </a:extLst>
          </p:cNvPr>
          <p:cNvGrpSpPr/>
          <p:nvPr/>
        </p:nvGrpSpPr>
        <p:grpSpPr>
          <a:xfrm>
            <a:off x="4118885" y="3603812"/>
            <a:ext cx="5213751" cy="646331"/>
            <a:chOff x="3469341" y="2031689"/>
            <a:chExt cx="5213751" cy="646331"/>
          </a:xfrm>
        </p:grpSpPr>
        <p:sp>
          <p:nvSpPr>
            <p:cNvPr id="4" name="Right Arrow 3">
              <a:extLst>
                <a:ext uri="{FF2B5EF4-FFF2-40B4-BE49-F238E27FC236}">
                  <a16:creationId xmlns:a16="http://schemas.microsoft.com/office/drawing/2014/main" id="{19BBF806-CE95-4C43-EB08-3D99A8330739}"/>
                </a:ext>
              </a:extLst>
            </p:cNvPr>
            <p:cNvSpPr/>
            <p:nvPr/>
          </p:nvSpPr>
          <p:spPr>
            <a:xfrm rot="10800000">
              <a:off x="3469341" y="2206937"/>
              <a:ext cx="1331259" cy="295835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3779969-033E-65EB-0B70-A9F3AAA18A33}"/>
                </a:ext>
              </a:extLst>
            </p:cNvPr>
            <p:cNvSpPr txBox="1"/>
            <p:nvPr/>
          </p:nvSpPr>
          <p:spPr>
            <a:xfrm>
              <a:off x="5426752" y="2031689"/>
              <a:ext cx="325634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/>
                <a:t>Output analysis, plots, tables</a:t>
              </a:r>
            </a:p>
            <a:p>
              <a:r>
                <a:rPr lang="en-US" b="1" dirty="0"/>
                <a:t>Each file should be versioned</a:t>
              </a:r>
            </a:p>
          </p:txBody>
        </p:sp>
      </p:grp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923738A-D28C-9165-DF4B-9452D74BCE2B}"/>
              </a:ext>
            </a:extLst>
          </p:cNvPr>
          <p:cNvSpPr txBox="1">
            <a:spLocks/>
          </p:cNvSpPr>
          <p:nvPr/>
        </p:nvSpPr>
        <p:spPr>
          <a:xfrm>
            <a:off x="354106" y="1325563"/>
            <a:ext cx="4661647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projects/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&lt;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project_name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&gt;/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parameters.yaml</a:t>
            </a: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README.md</a:t>
            </a: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data/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intermediate/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&lt;stage_1_name&gt;/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&lt;stage_2_name&gt;/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product/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src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01_&lt;stage_1_name&gt;.{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py,R,sh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02.1_&lt;stage_2_name&gt;.{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py,R,sh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02.2_&lt;stage_2_name&gt;.{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py,R,sh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&lt;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helper_script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&gt;.{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py,R,sh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0506827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Override1.xml><?xml version="1.0" encoding="utf-8"?>
<a:themeOverride xmlns:a="http://schemas.openxmlformats.org/drawingml/2006/main">
  <a:clrScheme name="Office Them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</a:themeOverride>
</file>

<file path=ppt/theme/themeOverride2.xml><?xml version="1.0" encoding="utf-8"?>
<a:themeOverride xmlns:a="http://schemas.openxmlformats.org/drawingml/2006/main">
  <a:clrScheme name="Office Them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</a:themeOverride>
</file>

<file path=ppt/theme/themeOverride3.xml><?xml version="1.0" encoding="utf-8"?>
<a:themeOverride xmlns:a="http://schemas.openxmlformats.org/drawingml/2006/main">
  <a:clrScheme name="Office Them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</a:themeOverride>
</file>

<file path=ppt/theme/themeOverride4.xml><?xml version="1.0" encoding="utf-8"?>
<a:themeOverride xmlns:a="http://schemas.openxmlformats.org/drawingml/2006/main">
  <a:clrScheme name="Office Them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</a:themeOverride>
</file>

<file path=ppt/theme/themeOverride5.xml><?xml version="1.0" encoding="utf-8"?>
<a:themeOverride xmlns:a="http://schemas.openxmlformats.org/drawingml/2006/main">
  <a:clrScheme name="Office Them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</a:themeOverride>
</file>

<file path=ppt/theme/themeOverride6.xml><?xml version="1.0" encoding="utf-8"?>
<a:themeOverride xmlns:a="http://schemas.openxmlformats.org/drawingml/2006/main">
  <a:clrScheme name="Office Them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2888</TotalTime>
  <Words>3642</Words>
  <Application>Microsoft Macintosh PowerPoint</Application>
  <PresentationFormat>Widescreen</PresentationFormat>
  <Paragraphs>673</Paragraphs>
  <Slides>39</Slides>
  <Notes>17</Notes>
  <HiddenSlides>1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54" baseType="lpstr">
      <vt:lpstr>Aptos</vt:lpstr>
      <vt:lpstr>Aptos Display</vt:lpstr>
      <vt:lpstr>Arial</vt:lpstr>
      <vt:lpstr>Calibri</vt:lpstr>
      <vt:lpstr>Consolas</vt:lpstr>
      <vt:lpstr>Courier New</vt:lpstr>
      <vt:lpstr>Cousine</vt:lpstr>
      <vt:lpstr>Linux Libertine</vt:lpstr>
      <vt:lpstr>Lucida Grande</vt:lpstr>
      <vt:lpstr>Nunito</vt:lpstr>
      <vt:lpstr>Open Sans</vt:lpstr>
      <vt:lpstr>Roboto</vt:lpstr>
      <vt:lpstr>source-code-pro</vt:lpstr>
      <vt:lpstr>Wingdings</vt:lpstr>
      <vt:lpstr>Office Theme</vt:lpstr>
      <vt:lpstr>Data Science For Chemoinformatics </vt:lpstr>
      <vt:lpstr>House Keeping</vt:lpstr>
      <vt:lpstr>Data science is a design problem</vt:lpstr>
      <vt:lpstr>Principles of Software Design  Abstraction</vt:lpstr>
      <vt:lpstr>PowerPoint Presentation</vt:lpstr>
      <vt:lpstr>Project Organization Structure</vt:lpstr>
      <vt:lpstr>Project Organization Structure</vt:lpstr>
      <vt:lpstr>Project Organization Structure</vt:lpstr>
      <vt:lpstr>Project Organization Structure</vt:lpstr>
      <vt:lpstr>Project Organization Structure</vt:lpstr>
      <vt:lpstr>Recommendations</vt:lpstr>
      <vt:lpstr>Principles of Software Design  Interface</vt:lpstr>
      <vt:lpstr>Moore’s law for CPUs</vt:lpstr>
      <vt:lpstr>Moore’s law for CPUs</vt:lpstr>
      <vt:lpstr>Power consumption CPU &gt; GPU &gt; FPGA</vt:lpstr>
      <vt:lpstr>Algorithmic efficiency</vt:lpstr>
      <vt:lpstr>Amdalh’s law</vt:lpstr>
      <vt:lpstr>If we have unlimited compute, do we need to still worry about algorithmic efficiency?</vt:lpstr>
      <vt:lpstr>Matrix math</vt:lpstr>
      <vt:lpstr>Matrix math numpy syntax</vt:lpstr>
      <vt:lpstr>Example: Transformer</vt:lpstr>
      <vt:lpstr>Spectrum of a matrix</vt:lpstr>
      <vt:lpstr>Johnson-Lindenstrauss Lemma</vt:lpstr>
      <vt:lpstr>Database Management system</vt:lpstr>
      <vt:lpstr>On-disk File formats for data</vt:lpstr>
      <vt:lpstr>PowerPoint Presentation</vt:lpstr>
      <vt:lpstr>PowerPoint Presentation</vt:lpstr>
      <vt:lpstr>Structure of data for SAR qSAR analysis</vt:lpstr>
      <vt:lpstr>Chemoinformatic Identifiers</vt:lpstr>
      <vt:lpstr>Tidyverse</vt:lpstr>
      <vt:lpstr>dplyr: A package for working with data.frames</vt:lpstr>
      <vt:lpstr>Pipe operator</vt:lpstr>
      <vt:lpstr>stringr Regular Expressions</vt:lpstr>
      <vt:lpstr>PowerPoint Presentation</vt:lpstr>
      <vt:lpstr>Split-apply-combine</vt:lpstr>
      <vt:lpstr>Non-Standard Evaluation good for fast coding tricking for programming</vt:lpstr>
      <vt:lpstr>Non-Standard Evaluation Cheat Sheet</vt:lpstr>
      <vt:lpstr>R vs Python</vt:lpstr>
      <vt:lpstr>R/Tidyverse 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O'Meara, Matt</dc:creator>
  <cp:lastModifiedBy>O'Meara, Matt</cp:lastModifiedBy>
  <cp:revision>11</cp:revision>
  <dcterms:created xsi:type="dcterms:W3CDTF">2025-02-01T17:55:16Z</dcterms:created>
  <dcterms:modified xsi:type="dcterms:W3CDTF">2025-02-04T16:23:08Z</dcterms:modified>
</cp:coreProperties>
</file>